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83" r:id="rId4"/>
    <p:sldId id="296" r:id="rId5"/>
    <p:sldId id="311" r:id="rId6"/>
    <p:sldId id="279" r:id="rId7"/>
    <p:sldId id="286" r:id="rId8"/>
    <p:sldId id="287" r:id="rId9"/>
    <p:sldId id="288" r:id="rId10"/>
    <p:sldId id="775" r:id="rId11"/>
    <p:sldId id="776" r:id="rId12"/>
    <p:sldId id="259" r:id="rId13"/>
    <p:sldId id="261" r:id="rId14"/>
    <p:sldId id="276" r:id="rId15"/>
    <p:sldId id="260" r:id="rId16"/>
    <p:sldId id="267" r:id="rId17"/>
    <p:sldId id="277" r:id="rId18"/>
    <p:sldId id="306" r:id="rId19"/>
    <p:sldId id="268" r:id="rId20"/>
    <p:sldId id="278" r:id="rId21"/>
    <p:sldId id="269" r:id="rId22"/>
    <p:sldId id="280" r:id="rId23"/>
    <p:sldId id="281" r:id="rId24"/>
    <p:sldId id="282" r:id="rId25"/>
    <p:sldId id="270" r:id="rId26"/>
    <p:sldId id="285" r:id="rId27"/>
    <p:sldId id="284" r:id="rId28"/>
    <p:sldId id="289" r:id="rId29"/>
    <p:sldId id="290" r:id="rId30"/>
    <p:sldId id="295" r:id="rId31"/>
    <p:sldId id="777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DDBA"/>
    <a:srgbClr val="E32A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78" autoAdjust="0"/>
    <p:restoredTop sz="94660"/>
  </p:normalViewPr>
  <p:slideViewPr>
    <p:cSldViewPr snapToGrid="0">
      <p:cViewPr>
        <p:scale>
          <a:sx n="75" d="100"/>
          <a:sy n="75" d="100"/>
        </p:scale>
        <p:origin x="504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B0DB96-9B0E-40F2-8E17-25261016CBE9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3727560-FD2E-43AF-8B8E-9A8528C1594A}">
      <dgm:prSet phldrT="[文本]"/>
      <dgm:spPr/>
      <dgm:t>
        <a:bodyPr/>
        <a:lstStyle/>
        <a:p>
          <a:r>
            <a:rPr lang="zh-CN" altLang="en-US" dirty="0"/>
            <a:t>第一性原理方法常用的近似</a:t>
          </a:r>
        </a:p>
      </dgm:t>
    </dgm:pt>
    <dgm:pt modelId="{E0EF7264-A21C-48F8-B8DC-15F7B39C2C22}" type="parTrans" cxnId="{747D9370-84CC-44F5-8D16-6448F5A3F7E5}">
      <dgm:prSet/>
      <dgm:spPr/>
      <dgm:t>
        <a:bodyPr/>
        <a:lstStyle/>
        <a:p>
          <a:endParaRPr lang="zh-CN" altLang="en-US"/>
        </a:p>
      </dgm:t>
    </dgm:pt>
    <dgm:pt modelId="{7883DE16-749B-48E6-B20B-3E389D1129BB}" type="sibTrans" cxnId="{747D9370-84CC-44F5-8D16-6448F5A3F7E5}">
      <dgm:prSet/>
      <dgm:spPr/>
      <dgm:t>
        <a:bodyPr/>
        <a:lstStyle/>
        <a:p>
          <a:endParaRPr lang="zh-CN" altLang="en-US"/>
        </a:p>
      </dgm:t>
    </dgm:pt>
    <dgm:pt modelId="{69ACD7A9-164E-4666-8F3F-5643353AF78C}">
      <dgm:prSet phldrT="[文本]"/>
      <dgm:spPr/>
      <dgm:t>
        <a:bodyPr/>
        <a:lstStyle/>
        <a:p>
          <a:r>
            <a:rPr lang="zh-CN" altLang="en-US" dirty="0"/>
            <a:t>周期势能</a:t>
          </a:r>
        </a:p>
      </dgm:t>
    </dgm:pt>
    <dgm:pt modelId="{A956DAF5-94C7-4C63-AF46-EE6E0F6EC9D4}" type="parTrans" cxnId="{5E266226-D3B5-4F4A-B638-00E11FAC8138}">
      <dgm:prSet/>
      <dgm:spPr/>
      <dgm:t>
        <a:bodyPr/>
        <a:lstStyle/>
        <a:p>
          <a:endParaRPr lang="zh-CN" altLang="en-US"/>
        </a:p>
      </dgm:t>
    </dgm:pt>
    <dgm:pt modelId="{8312B949-1486-4763-B259-A00145186407}" type="sibTrans" cxnId="{5E266226-D3B5-4F4A-B638-00E11FAC8138}">
      <dgm:prSet/>
      <dgm:spPr/>
      <dgm:t>
        <a:bodyPr/>
        <a:lstStyle/>
        <a:p>
          <a:endParaRPr lang="zh-CN" altLang="en-US"/>
        </a:p>
      </dgm:t>
    </dgm:pt>
    <dgm:pt modelId="{C9236D97-7AA4-4DF5-88DB-61AA983DB084}">
      <dgm:prSet phldrT="[文本]"/>
      <dgm:spPr/>
      <dgm:t>
        <a:bodyPr/>
        <a:lstStyle/>
        <a:p>
          <a:r>
            <a:rPr lang="zh-CN" altLang="en-US" dirty="0"/>
            <a:t>平均场近似</a:t>
          </a:r>
        </a:p>
      </dgm:t>
    </dgm:pt>
    <dgm:pt modelId="{BA0EED76-F52D-4551-B71A-5E98273492C5}" type="parTrans" cxnId="{5FDDECDF-B047-40ED-AD0E-906B4995C84F}">
      <dgm:prSet/>
      <dgm:spPr/>
      <dgm:t>
        <a:bodyPr/>
        <a:lstStyle/>
        <a:p>
          <a:endParaRPr lang="zh-CN" altLang="en-US"/>
        </a:p>
      </dgm:t>
    </dgm:pt>
    <dgm:pt modelId="{D73F445C-EF0A-46CC-81F3-C06E2F93EA6F}" type="sibTrans" cxnId="{5FDDECDF-B047-40ED-AD0E-906B4995C84F}">
      <dgm:prSet/>
      <dgm:spPr/>
      <dgm:t>
        <a:bodyPr/>
        <a:lstStyle/>
        <a:p>
          <a:endParaRPr lang="zh-CN" altLang="en-US"/>
        </a:p>
      </dgm:t>
    </dgm:pt>
    <dgm:pt modelId="{F8B3E5DE-2422-4E73-B4A3-71E33DC10CE0}">
      <dgm:prSet phldrT="[文本]"/>
      <dgm:spPr/>
      <dgm:t>
        <a:bodyPr/>
        <a:lstStyle/>
        <a:p>
          <a:r>
            <a:rPr lang="zh-CN" altLang="en-US" dirty="0"/>
            <a:t>单粒子近似</a:t>
          </a:r>
        </a:p>
      </dgm:t>
    </dgm:pt>
    <dgm:pt modelId="{15130743-C6BB-4864-893D-057BE9987370}" type="parTrans" cxnId="{62736D8E-04DA-4F60-BAAD-EA224BF1ECC5}">
      <dgm:prSet/>
      <dgm:spPr/>
      <dgm:t>
        <a:bodyPr/>
        <a:lstStyle/>
        <a:p>
          <a:endParaRPr lang="zh-CN" altLang="en-US"/>
        </a:p>
      </dgm:t>
    </dgm:pt>
    <dgm:pt modelId="{478805F7-96A6-4774-93E9-51ED54DDBC06}" type="sibTrans" cxnId="{62736D8E-04DA-4F60-BAAD-EA224BF1ECC5}">
      <dgm:prSet/>
      <dgm:spPr/>
      <dgm:t>
        <a:bodyPr/>
        <a:lstStyle/>
        <a:p>
          <a:endParaRPr lang="zh-CN" altLang="en-US"/>
        </a:p>
      </dgm:t>
    </dgm:pt>
    <dgm:pt modelId="{59D731A3-CD05-4406-A13F-0588F446AE14}" type="pres">
      <dgm:prSet presAssocID="{A4B0DB96-9B0E-40F2-8E17-25261016CBE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653FD6B-536D-45E4-986B-673CA82DEA51}" type="pres">
      <dgm:prSet presAssocID="{C3727560-FD2E-43AF-8B8E-9A8528C1594A}" presName="hierRoot1" presStyleCnt="0">
        <dgm:presLayoutVars>
          <dgm:hierBranch val="init"/>
        </dgm:presLayoutVars>
      </dgm:prSet>
      <dgm:spPr/>
    </dgm:pt>
    <dgm:pt modelId="{5226ECBA-1084-40DB-99FD-3613EF47B25C}" type="pres">
      <dgm:prSet presAssocID="{C3727560-FD2E-43AF-8B8E-9A8528C1594A}" presName="rootComposite1" presStyleCnt="0"/>
      <dgm:spPr/>
    </dgm:pt>
    <dgm:pt modelId="{E6957529-6492-48EC-8B9D-636D77C820B0}" type="pres">
      <dgm:prSet presAssocID="{C3727560-FD2E-43AF-8B8E-9A8528C1594A}" presName="rootText1" presStyleLbl="node0" presStyleIdx="0" presStyleCnt="1" custScaleX="125862">
        <dgm:presLayoutVars>
          <dgm:chPref val="3"/>
        </dgm:presLayoutVars>
      </dgm:prSet>
      <dgm:spPr/>
    </dgm:pt>
    <dgm:pt modelId="{ECA78629-4E7A-4EE6-8C5C-76FC28E0E756}" type="pres">
      <dgm:prSet presAssocID="{C3727560-FD2E-43AF-8B8E-9A8528C1594A}" presName="rootConnector1" presStyleLbl="node1" presStyleIdx="0" presStyleCnt="0"/>
      <dgm:spPr/>
    </dgm:pt>
    <dgm:pt modelId="{4B31C222-F643-4655-9748-4D6E1C504251}" type="pres">
      <dgm:prSet presAssocID="{C3727560-FD2E-43AF-8B8E-9A8528C1594A}" presName="hierChild2" presStyleCnt="0"/>
      <dgm:spPr/>
    </dgm:pt>
    <dgm:pt modelId="{024B2AF9-F7B9-4431-A3C7-682D2C558DB6}" type="pres">
      <dgm:prSet presAssocID="{A956DAF5-94C7-4C63-AF46-EE6E0F6EC9D4}" presName="Name37" presStyleLbl="parChTrans1D2" presStyleIdx="0" presStyleCnt="3"/>
      <dgm:spPr/>
    </dgm:pt>
    <dgm:pt modelId="{3AF88C53-D520-4FB7-B7FC-8C946CB2C8DA}" type="pres">
      <dgm:prSet presAssocID="{69ACD7A9-164E-4666-8F3F-5643353AF78C}" presName="hierRoot2" presStyleCnt="0">
        <dgm:presLayoutVars>
          <dgm:hierBranch val="init"/>
        </dgm:presLayoutVars>
      </dgm:prSet>
      <dgm:spPr/>
    </dgm:pt>
    <dgm:pt modelId="{7D933378-852A-42E4-B130-6D6566106D2A}" type="pres">
      <dgm:prSet presAssocID="{69ACD7A9-164E-4666-8F3F-5643353AF78C}" presName="rootComposite" presStyleCnt="0"/>
      <dgm:spPr/>
    </dgm:pt>
    <dgm:pt modelId="{8F2FAD6A-16D3-4AD5-B56F-F12B62156995}" type="pres">
      <dgm:prSet presAssocID="{69ACD7A9-164E-4666-8F3F-5643353AF78C}" presName="rootText" presStyleLbl="node2" presStyleIdx="0" presStyleCnt="3" custScaleY="65916">
        <dgm:presLayoutVars>
          <dgm:chPref val="3"/>
        </dgm:presLayoutVars>
      </dgm:prSet>
      <dgm:spPr/>
    </dgm:pt>
    <dgm:pt modelId="{5F70D75B-6110-4B19-8268-4705251FA8FA}" type="pres">
      <dgm:prSet presAssocID="{69ACD7A9-164E-4666-8F3F-5643353AF78C}" presName="rootConnector" presStyleLbl="node2" presStyleIdx="0" presStyleCnt="3"/>
      <dgm:spPr/>
    </dgm:pt>
    <dgm:pt modelId="{9F1DD144-45D2-4676-AAB9-6B329E49D370}" type="pres">
      <dgm:prSet presAssocID="{69ACD7A9-164E-4666-8F3F-5643353AF78C}" presName="hierChild4" presStyleCnt="0"/>
      <dgm:spPr/>
    </dgm:pt>
    <dgm:pt modelId="{CDB76E7F-CDF8-482E-8E69-6CF922F8A64A}" type="pres">
      <dgm:prSet presAssocID="{69ACD7A9-164E-4666-8F3F-5643353AF78C}" presName="hierChild5" presStyleCnt="0"/>
      <dgm:spPr/>
    </dgm:pt>
    <dgm:pt modelId="{599D2CE5-5B2B-40CD-B563-0A7151143B91}" type="pres">
      <dgm:prSet presAssocID="{BA0EED76-F52D-4551-B71A-5E98273492C5}" presName="Name37" presStyleLbl="parChTrans1D2" presStyleIdx="1" presStyleCnt="3"/>
      <dgm:spPr/>
    </dgm:pt>
    <dgm:pt modelId="{C5F49648-03E0-43B0-8A34-6581A6ED7D25}" type="pres">
      <dgm:prSet presAssocID="{C9236D97-7AA4-4DF5-88DB-61AA983DB084}" presName="hierRoot2" presStyleCnt="0">
        <dgm:presLayoutVars>
          <dgm:hierBranch val="init"/>
        </dgm:presLayoutVars>
      </dgm:prSet>
      <dgm:spPr/>
    </dgm:pt>
    <dgm:pt modelId="{F81FD603-EBCA-4205-9B87-DE160DA25E41}" type="pres">
      <dgm:prSet presAssocID="{C9236D97-7AA4-4DF5-88DB-61AA983DB084}" presName="rootComposite" presStyleCnt="0"/>
      <dgm:spPr/>
    </dgm:pt>
    <dgm:pt modelId="{4B94A8D1-836C-4AC6-8507-9567825F1462}" type="pres">
      <dgm:prSet presAssocID="{C9236D97-7AA4-4DF5-88DB-61AA983DB084}" presName="rootText" presStyleLbl="node2" presStyleIdx="1" presStyleCnt="3" custScaleY="65916">
        <dgm:presLayoutVars>
          <dgm:chPref val="3"/>
        </dgm:presLayoutVars>
      </dgm:prSet>
      <dgm:spPr/>
    </dgm:pt>
    <dgm:pt modelId="{97BDD8B2-F261-4778-AA85-85A13BC0204D}" type="pres">
      <dgm:prSet presAssocID="{C9236D97-7AA4-4DF5-88DB-61AA983DB084}" presName="rootConnector" presStyleLbl="node2" presStyleIdx="1" presStyleCnt="3"/>
      <dgm:spPr/>
    </dgm:pt>
    <dgm:pt modelId="{BD277F8D-B7AC-4EBE-8CA2-E52A09D428AC}" type="pres">
      <dgm:prSet presAssocID="{C9236D97-7AA4-4DF5-88DB-61AA983DB084}" presName="hierChild4" presStyleCnt="0"/>
      <dgm:spPr/>
    </dgm:pt>
    <dgm:pt modelId="{497A6C19-1248-4980-9004-1D785525348C}" type="pres">
      <dgm:prSet presAssocID="{C9236D97-7AA4-4DF5-88DB-61AA983DB084}" presName="hierChild5" presStyleCnt="0"/>
      <dgm:spPr/>
    </dgm:pt>
    <dgm:pt modelId="{A6B0CAFC-AF80-4DB9-96B1-BEFECDCA9C85}" type="pres">
      <dgm:prSet presAssocID="{15130743-C6BB-4864-893D-057BE9987370}" presName="Name37" presStyleLbl="parChTrans1D2" presStyleIdx="2" presStyleCnt="3"/>
      <dgm:spPr/>
    </dgm:pt>
    <dgm:pt modelId="{031D8774-0B6F-4CC4-A154-A5FBACF71156}" type="pres">
      <dgm:prSet presAssocID="{F8B3E5DE-2422-4E73-B4A3-71E33DC10CE0}" presName="hierRoot2" presStyleCnt="0">
        <dgm:presLayoutVars>
          <dgm:hierBranch val="init"/>
        </dgm:presLayoutVars>
      </dgm:prSet>
      <dgm:spPr/>
    </dgm:pt>
    <dgm:pt modelId="{A5B6D032-4636-45EB-839A-17CF90A3174A}" type="pres">
      <dgm:prSet presAssocID="{F8B3E5DE-2422-4E73-B4A3-71E33DC10CE0}" presName="rootComposite" presStyleCnt="0"/>
      <dgm:spPr/>
    </dgm:pt>
    <dgm:pt modelId="{A3B169D9-0AB0-4291-BEB6-017549F23669}" type="pres">
      <dgm:prSet presAssocID="{F8B3E5DE-2422-4E73-B4A3-71E33DC10CE0}" presName="rootText" presStyleLbl="node2" presStyleIdx="2" presStyleCnt="3" custScaleY="65916">
        <dgm:presLayoutVars>
          <dgm:chPref val="3"/>
        </dgm:presLayoutVars>
      </dgm:prSet>
      <dgm:spPr/>
    </dgm:pt>
    <dgm:pt modelId="{295D4FC1-679E-45BE-9984-714DEB7C85EF}" type="pres">
      <dgm:prSet presAssocID="{F8B3E5DE-2422-4E73-B4A3-71E33DC10CE0}" presName="rootConnector" presStyleLbl="node2" presStyleIdx="2" presStyleCnt="3"/>
      <dgm:spPr/>
    </dgm:pt>
    <dgm:pt modelId="{6F71285E-0C4F-4292-91D6-AC9146D01010}" type="pres">
      <dgm:prSet presAssocID="{F8B3E5DE-2422-4E73-B4A3-71E33DC10CE0}" presName="hierChild4" presStyleCnt="0"/>
      <dgm:spPr/>
    </dgm:pt>
    <dgm:pt modelId="{8E96CF2E-CDE6-4D7D-89D3-9415BE260F08}" type="pres">
      <dgm:prSet presAssocID="{F8B3E5DE-2422-4E73-B4A3-71E33DC10CE0}" presName="hierChild5" presStyleCnt="0"/>
      <dgm:spPr/>
    </dgm:pt>
    <dgm:pt modelId="{2639F073-CE6B-48A7-B343-46CCACD9C092}" type="pres">
      <dgm:prSet presAssocID="{C3727560-FD2E-43AF-8B8E-9A8528C1594A}" presName="hierChild3" presStyleCnt="0"/>
      <dgm:spPr/>
    </dgm:pt>
  </dgm:ptLst>
  <dgm:cxnLst>
    <dgm:cxn modelId="{F477C500-A349-4343-91A2-44B0EBB36C49}" type="presOf" srcId="{69ACD7A9-164E-4666-8F3F-5643353AF78C}" destId="{5F70D75B-6110-4B19-8268-4705251FA8FA}" srcOrd="1" destOrd="0" presId="urn:microsoft.com/office/officeart/2005/8/layout/orgChart1"/>
    <dgm:cxn modelId="{14F00D02-1ED0-472E-9AB5-F88530008C16}" type="presOf" srcId="{F8B3E5DE-2422-4E73-B4A3-71E33DC10CE0}" destId="{295D4FC1-679E-45BE-9984-714DEB7C85EF}" srcOrd="1" destOrd="0" presId="urn:microsoft.com/office/officeart/2005/8/layout/orgChart1"/>
    <dgm:cxn modelId="{F2777221-BA9A-4FEB-A115-B4671B58AD63}" type="presOf" srcId="{C9236D97-7AA4-4DF5-88DB-61AA983DB084}" destId="{97BDD8B2-F261-4778-AA85-85A13BC0204D}" srcOrd="1" destOrd="0" presId="urn:microsoft.com/office/officeart/2005/8/layout/orgChart1"/>
    <dgm:cxn modelId="{5E266226-D3B5-4F4A-B638-00E11FAC8138}" srcId="{C3727560-FD2E-43AF-8B8E-9A8528C1594A}" destId="{69ACD7A9-164E-4666-8F3F-5643353AF78C}" srcOrd="0" destOrd="0" parTransId="{A956DAF5-94C7-4C63-AF46-EE6E0F6EC9D4}" sibTransId="{8312B949-1486-4763-B259-A00145186407}"/>
    <dgm:cxn modelId="{4EF10729-D4B7-445D-A39F-5A268F7D2E36}" type="presOf" srcId="{69ACD7A9-164E-4666-8F3F-5643353AF78C}" destId="{8F2FAD6A-16D3-4AD5-B56F-F12B62156995}" srcOrd="0" destOrd="0" presId="urn:microsoft.com/office/officeart/2005/8/layout/orgChart1"/>
    <dgm:cxn modelId="{7420F65C-4221-4198-A512-B9D84832F01B}" type="presOf" srcId="{C9236D97-7AA4-4DF5-88DB-61AA983DB084}" destId="{4B94A8D1-836C-4AC6-8507-9567825F1462}" srcOrd="0" destOrd="0" presId="urn:microsoft.com/office/officeart/2005/8/layout/orgChart1"/>
    <dgm:cxn modelId="{8AFE6F61-D432-4E90-AA05-3BCFBFBD7501}" type="presOf" srcId="{C3727560-FD2E-43AF-8B8E-9A8528C1594A}" destId="{E6957529-6492-48EC-8B9D-636D77C820B0}" srcOrd="0" destOrd="0" presId="urn:microsoft.com/office/officeart/2005/8/layout/orgChart1"/>
    <dgm:cxn modelId="{B7A10A4D-4E3D-4063-8AD3-142A14CBD77D}" type="presOf" srcId="{F8B3E5DE-2422-4E73-B4A3-71E33DC10CE0}" destId="{A3B169D9-0AB0-4291-BEB6-017549F23669}" srcOrd="0" destOrd="0" presId="urn:microsoft.com/office/officeart/2005/8/layout/orgChart1"/>
    <dgm:cxn modelId="{747D9370-84CC-44F5-8D16-6448F5A3F7E5}" srcId="{A4B0DB96-9B0E-40F2-8E17-25261016CBE9}" destId="{C3727560-FD2E-43AF-8B8E-9A8528C1594A}" srcOrd="0" destOrd="0" parTransId="{E0EF7264-A21C-48F8-B8DC-15F7B39C2C22}" sibTransId="{7883DE16-749B-48E6-B20B-3E389D1129BB}"/>
    <dgm:cxn modelId="{62736D8E-04DA-4F60-BAAD-EA224BF1ECC5}" srcId="{C3727560-FD2E-43AF-8B8E-9A8528C1594A}" destId="{F8B3E5DE-2422-4E73-B4A3-71E33DC10CE0}" srcOrd="2" destOrd="0" parTransId="{15130743-C6BB-4864-893D-057BE9987370}" sibTransId="{478805F7-96A6-4774-93E9-51ED54DDBC06}"/>
    <dgm:cxn modelId="{F4E0A08E-1A07-49F4-A1D7-609309C63FBB}" type="presOf" srcId="{BA0EED76-F52D-4551-B71A-5E98273492C5}" destId="{599D2CE5-5B2B-40CD-B563-0A7151143B91}" srcOrd="0" destOrd="0" presId="urn:microsoft.com/office/officeart/2005/8/layout/orgChart1"/>
    <dgm:cxn modelId="{66249497-9A53-445C-8276-F6A2A4F382CA}" type="presOf" srcId="{C3727560-FD2E-43AF-8B8E-9A8528C1594A}" destId="{ECA78629-4E7A-4EE6-8C5C-76FC28E0E756}" srcOrd="1" destOrd="0" presId="urn:microsoft.com/office/officeart/2005/8/layout/orgChart1"/>
    <dgm:cxn modelId="{9BE0C0AD-D851-423F-BBA4-E51BF0FA7C67}" type="presOf" srcId="{15130743-C6BB-4864-893D-057BE9987370}" destId="{A6B0CAFC-AF80-4DB9-96B1-BEFECDCA9C85}" srcOrd="0" destOrd="0" presId="urn:microsoft.com/office/officeart/2005/8/layout/orgChart1"/>
    <dgm:cxn modelId="{720A16B1-65C3-4DA0-AD7E-5C83B2CC42E3}" type="presOf" srcId="{A4B0DB96-9B0E-40F2-8E17-25261016CBE9}" destId="{59D731A3-CD05-4406-A13F-0588F446AE14}" srcOrd="0" destOrd="0" presId="urn:microsoft.com/office/officeart/2005/8/layout/orgChart1"/>
    <dgm:cxn modelId="{FF1BE9D3-5744-4396-B123-E9F577A46D9D}" type="presOf" srcId="{A956DAF5-94C7-4C63-AF46-EE6E0F6EC9D4}" destId="{024B2AF9-F7B9-4431-A3C7-682D2C558DB6}" srcOrd="0" destOrd="0" presId="urn:microsoft.com/office/officeart/2005/8/layout/orgChart1"/>
    <dgm:cxn modelId="{5FDDECDF-B047-40ED-AD0E-906B4995C84F}" srcId="{C3727560-FD2E-43AF-8B8E-9A8528C1594A}" destId="{C9236D97-7AA4-4DF5-88DB-61AA983DB084}" srcOrd="1" destOrd="0" parTransId="{BA0EED76-F52D-4551-B71A-5E98273492C5}" sibTransId="{D73F445C-EF0A-46CC-81F3-C06E2F93EA6F}"/>
    <dgm:cxn modelId="{026B3505-35E1-42BD-96E2-BD395324FDDB}" type="presParOf" srcId="{59D731A3-CD05-4406-A13F-0588F446AE14}" destId="{9653FD6B-536D-45E4-986B-673CA82DEA51}" srcOrd="0" destOrd="0" presId="urn:microsoft.com/office/officeart/2005/8/layout/orgChart1"/>
    <dgm:cxn modelId="{15EFB9A1-CD13-4557-9697-3DB658CFFF32}" type="presParOf" srcId="{9653FD6B-536D-45E4-986B-673CA82DEA51}" destId="{5226ECBA-1084-40DB-99FD-3613EF47B25C}" srcOrd="0" destOrd="0" presId="urn:microsoft.com/office/officeart/2005/8/layout/orgChart1"/>
    <dgm:cxn modelId="{B1D7ADC9-A08C-421B-8165-C63004FA6910}" type="presParOf" srcId="{5226ECBA-1084-40DB-99FD-3613EF47B25C}" destId="{E6957529-6492-48EC-8B9D-636D77C820B0}" srcOrd="0" destOrd="0" presId="urn:microsoft.com/office/officeart/2005/8/layout/orgChart1"/>
    <dgm:cxn modelId="{42084FEF-7C36-4309-BCFB-F42DF3FCE12C}" type="presParOf" srcId="{5226ECBA-1084-40DB-99FD-3613EF47B25C}" destId="{ECA78629-4E7A-4EE6-8C5C-76FC28E0E756}" srcOrd="1" destOrd="0" presId="urn:microsoft.com/office/officeart/2005/8/layout/orgChart1"/>
    <dgm:cxn modelId="{F59CB060-3CCE-4E1C-B8BB-41F2C10D3B28}" type="presParOf" srcId="{9653FD6B-536D-45E4-986B-673CA82DEA51}" destId="{4B31C222-F643-4655-9748-4D6E1C504251}" srcOrd="1" destOrd="0" presId="urn:microsoft.com/office/officeart/2005/8/layout/orgChart1"/>
    <dgm:cxn modelId="{30348713-CC8E-464F-837E-69C47B98EEBE}" type="presParOf" srcId="{4B31C222-F643-4655-9748-4D6E1C504251}" destId="{024B2AF9-F7B9-4431-A3C7-682D2C558DB6}" srcOrd="0" destOrd="0" presId="urn:microsoft.com/office/officeart/2005/8/layout/orgChart1"/>
    <dgm:cxn modelId="{641DA126-8477-44F6-B9DF-E5755F89BD2B}" type="presParOf" srcId="{4B31C222-F643-4655-9748-4D6E1C504251}" destId="{3AF88C53-D520-4FB7-B7FC-8C946CB2C8DA}" srcOrd="1" destOrd="0" presId="urn:microsoft.com/office/officeart/2005/8/layout/orgChart1"/>
    <dgm:cxn modelId="{67B9DFCA-D8E7-48B1-83E4-0D76B11F8BDB}" type="presParOf" srcId="{3AF88C53-D520-4FB7-B7FC-8C946CB2C8DA}" destId="{7D933378-852A-42E4-B130-6D6566106D2A}" srcOrd="0" destOrd="0" presId="urn:microsoft.com/office/officeart/2005/8/layout/orgChart1"/>
    <dgm:cxn modelId="{391B1FEC-F34F-4173-B3F5-A54259645DA0}" type="presParOf" srcId="{7D933378-852A-42E4-B130-6D6566106D2A}" destId="{8F2FAD6A-16D3-4AD5-B56F-F12B62156995}" srcOrd="0" destOrd="0" presId="urn:microsoft.com/office/officeart/2005/8/layout/orgChart1"/>
    <dgm:cxn modelId="{48709B1E-14ED-4F95-B4F1-AA82A9F8B2AE}" type="presParOf" srcId="{7D933378-852A-42E4-B130-6D6566106D2A}" destId="{5F70D75B-6110-4B19-8268-4705251FA8FA}" srcOrd="1" destOrd="0" presId="urn:microsoft.com/office/officeart/2005/8/layout/orgChart1"/>
    <dgm:cxn modelId="{5633858C-D148-4C92-B4CB-02D07C1C32F7}" type="presParOf" srcId="{3AF88C53-D520-4FB7-B7FC-8C946CB2C8DA}" destId="{9F1DD144-45D2-4676-AAB9-6B329E49D370}" srcOrd="1" destOrd="0" presId="urn:microsoft.com/office/officeart/2005/8/layout/orgChart1"/>
    <dgm:cxn modelId="{7A38E166-135F-4070-8F0D-C485FD922164}" type="presParOf" srcId="{3AF88C53-D520-4FB7-B7FC-8C946CB2C8DA}" destId="{CDB76E7F-CDF8-482E-8E69-6CF922F8A64A}" srcOrd="2" destOrd="0" presId="urn:microsoft.com/office/officeart/2005/8/layout/orgChart1"/>
    <dgm:cxn modelId="{DD7AC1D4-85BF-44FF-A41E-DEAE700DAB2C}" type="presParOf" srcId="{4B31C222-F643-4655-9748-4D6E1C504251}" destId="{599D2CE5-5B2B-40CD-B563-0A7151143B91}" srcOrd="2" destOrd="0" presId="urn:microsoft.com/office/officeart/2005/8/layout/orgChart1"/>
    <dgm:cxn modelId="{FF7A6C99-3F1D-4A5F-ADC0-3AB1F5240ECD}" type="presParOf" srcId="{4B31C222-F643-4655-9748-4D6E1C504251}" destId="{C5F49648-03E0-43B0-8A34-6581A6ED7D25}" srcOrd="3" destOrd="0" presId="urn:microsoft.com/office/officeart/2005/8/layout/orgChart1"/>
    <dgm:cxn modelId="{43FF5916-09A2-49C2-BB8E-71D342AB93D5}" type="presParOf" srcId="{C5F49648-03E0-43B0-8A34-6581A6ED7D25}" destId="{F81FD603-EBCA-4205-9B87-DE160DA25E41}" srcOrd="0" destOrd="0" presId="urn:microsoft.com/office/officeart/2005/8/layout/orgChart1"/>
    <dgm:cxn modelId="{2292A502-DF9A-4870-A920-B0C43F03D5C7}" type="presParOf" srcId="{F81FD603-EBCA-4205-9B87-DE160DA25E41}" destId="{4B94A8D1-836C-4AC6-8507-9567825F1462}" srcOrd="0" destOrd="0" presId="urn:microsoft.com/office/officeart/2005/8/layout/orgChart1"/>
    <dgm:cxn modelId="{1EFD905D-B136-46CB-B61C-98131E07D6E5}" type="presParOf" srcId="{F81FD603-EBCA-4205-9B87-DE160DA25E41}" destId="{97BDD8B2-F261-4778-AA85-85A13BC0204D}" srcOrd="1" destOrd="0" presId="urn:microsoft.com/office/officeart/2005/8/layout/orgChart1"/>
    <dgm:cxn modelId="{EB95FF06-B4F7-46C1-9352-81176D15075E}" type="presParOf" srcId="{C5F49648-03E0-43B0-8A34-6581A6ED7D25}" destId="{BD277F8D-B7AC-4EBE-8CA2-E52A09D428AC}" srcOrd="1" destOrd="0" presId="urn:microsoft.com/office/officeart/2005/8/layout/orgChart1"/>
    <dgm:cxn modelId="{4370D186-C1BC-4DE9-9D2E-DB693D377C45}" type="presParOf" srcId="{C5F49648-03E0-43B0-8A34-6581A6ED7D25}" destId="{497A6C19-1248-4980-9004-1D785525348C}" srcOrd="2" destOrd="0" presId="urn:microsoft.com/office/officeart/2005/8/layout/orgChart1"/>
    <dgm:cxn modelId="{FCD62363-EA4E-42A5-905E-57AC9D1AC610}" type="presParOf" srcId="{4B31C222-F643-4655-9748-4D6E1C504251}" destId="{A6B0CAFC-AF80-4DB9-96B1-BEFECDCA9C85}" srcOrd="4" destOrd="0" presId="urn:microsoft.com/office/officeart/2005/8/layout/orgChart1"/>
    <dgm:cxn modelId="{3D436A83-232B-408E-98C9-13B960E5DB6E}" type="presParOf" srcId="{4B31C222-F643-4655-9748-4D6E1C504251}" destId="{031D8774-0B6F-4CC4-A154-A5FBACF71156}" srcOrd="5" destOrd="0" presId="urn:microsoft.com/office/officeart/2005/8/layout/orgChart1"/>
    <dgm:cxn modelId="{FA84F155-20D4-4C0A-B19E-74B7D4615664}" type="presParOf" srcId="{031D8774-0B6F-4CC4-A154-A5FBACF71156}" destId="{A5B6D032-4636-45EB-839A-17CF90A3174A}" srcOrd="0" destOrd="0" presId="urn:microsoft.com/office/officeart/2005/8/layout/orgChart1"/>
    <dgm:cxn modelId="{3B6821E9-3B7A-4E46-A99B-FC6C0D3C6D15}" type="presParOf" srcId="{A5B6D032-4636-45EB-839A-17CF90A3174A}" destId="{A3B169D9-0AB0-4291-BEB6-017549F23669}" srcOrd="0" destOrd="0" presId="urn:microsoft.com/office/officeart/2005/8/layout/orgChart1"/>
    <dgm:cxn modelId="{474F6575-748B-4EBC-8EF4-DF20C10E3065}" type="presParOf" srcId="{A5B6D032-4636-45EB-839A-17CF90A3174A}" destId="{295D4FC1-679E-45BE-9984-714DEB7C85EF}" srcOrd="1" destOrd="0" presId="urn:microsoft.com/office/officeart/2005/8/layout/orgChart1"/>
    <dgm:cxn modelId="{3237501F-3AF4-40F1-BD06-42C2AE145205}" type="presParOf" srcId="{031D8774-0B6F-4CC4-A154-A5FBACF71156}" destId="{6F71285E-0C4F-4292-91D6-AC9146D01010}" srcOrd="1" destOrd="0" presId="urn:microsoft.com/office/officeart/2005/8/layout/orgChart1"/>
    <dgm:cxn modelId="{230724AE-8A52-4F5D-9941-2C8BA27718DC}" type="presParOf" srcId="{031D8774-0B6F-4CC4-A154-A5FBACF71156}" destId="{8E96CF2E-CDE6-4D7D-89D3-9415BE260F08}" srcOrd="2" destOrd="0" presId="urn:microsoft.com/office/officeart/2005/8/layout/orgChart1"/>
    <dgm:cxn modelId="{0E5FCD4C-9B16-43B5-BB24-956FB0D22EFC}" type="presParOf" srcId="{9653FD6B-536D-45E4-986B-673CA82DEA51}" destId="{2639F073-CE6B-48A7-B343-46CCACD9C09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B0DB96-9B0E-40F2-8E17-25261016CBE9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3727560-FD2E-43AF-8B8E-9A8528C1594A}">
      <dgm:prSet phldrT="[文本]"/>
      <dgm:spPr/>
      <dgm:t>
        <a:bodyPr/>
        <a:lstStyle/>
        <a:p>
          <a:r>
            <a:rPr lang="zh-CN" altLang="en-US" dirty="0"/>
            <a:t>研究量子格点模型中常出现的近似</a:t>
          </a:r>
        </a:p>
      </dgm:t>
    </dgm:pt>
    <dgm:pt modelId="{E0EF7264-A21C-48F8-B8DC-15F7B39C2C22}" type="parTrans" cxnId="{747D9370-84CC-44F5-8D16-6448F5A3F7E5}">
      <dgm:prSet/>
      <dgm:spPr/>
      <dgm:t>
        <a:bodyPr/>
        <a:lstStyle/>
        <a:p>
          <a:endParaRPr lang="zh-CN" altLang="en-US"/>
        </a:p>
      </dgm:t>
    </dgm:pt>
    <dgm:pt modelId="{7883DE16-749B-48E6-B20B-3E389D1129BB}" type="sibTrans" cxnId="{747D9370-84CC-44F5-8D16-6448F5A3F7E5}">
      <dgm:prSet/>
      <dgm:spPr/>
      <dgm:t>
        <a:bodyPr/>
        <a:lstStyle/>
        <a:p>
          <a:endParaRPr lang="zh-CN" altLang="en-US"/>
        </a:p>
      </dgm:t>
    </dgm:pt>
    <dgm:pt modelId="{69ACD7A9-164E-4666-8F3F-5643353AF78C}">
      <dgm:prSet phldrT="[文本]"/>
      <dgm:spPr/>
      <dgm:t>
        <a:bodyPr/>
        <a:lstStyle/>
        <a:p>
          <a:r>
            <a:rPr lang="zh-CN" altLang="en-US" dirty="0"/>
            <a:t>空间离散化</a:t>
          </a:r>
        </a:p>
      </dgm:t>
    </dgm:pt>
    <dgm:pt modelId="{A956DAF5-94C7-4C63-AF46-EE6E0F6EC9D4}" type="parTrans" cxnId="{5E266226-D3B5-4F4A-B638-00E11FAC8138}">
      <dgm:prSet/>
      <dgm:spPr/>
      <dgm:t>
        <a:bodyPr/>
        <a:lstStyle/>
        <a:p>
          <a:endParaRPr lang="zh-CN" altLang="en-US"/>
        </a:p>
      </dgm:t>
    </dgm:pt>
    <dgm:pt modelId="{8312B949-1486-4763-B259-A00145186407}" type="sibTrans" cxnId="{5E266226-D3B5-4F4A-B638-00E11FAC8138}">
      <dgm:prSet/>
      <dgm:spPr/>
      <dgm:t>
        <a:bodyPr/>
        <a:lstStyle/>
        <a:p>
          <a:endParaRPr lang="zh-CN" altLang="en-US"/>
        </a:p>
      </dgm:t>
    </dgm:pt>
    <dgm:pt modelId="{C9236D97-7AA4-4DF5-88DB-61AA983DB084}">
      <dgm:prSet phldrT="[文本]"/>
      <dgm:spPr/>
      <dgm:t>
        <a:bodyPr/>
        <a:lstStyle/>
        <a:p>
          <a:r>
            <a:rPr lang="zh-CN" altLang="en-US" dirty="0"/>
            <a:t>仅考虑电子贡献</a:t>
          </a:r>
        </a:p>
      </dgm:t>
    </dgm:pt>
    <dgm:pt modelId="{BA0EED76-F52D-4551-B71A-5E98273492C5}" type="parTrans" cxnId="{5FDDECDF-B047-40ED-AD0E-906B4995C84F}">
      <dgm:prSet/>
      <dgm:spPr/>
      <dgm:t>
        <a:bodyPr/>
        <a:lstStyle/>
        <a:p>
          <a:endParaRPr lang="zh-CN" altLang="en-US"/>
        </a:p>
      </dgm:t>
    </dgm:pt>
    <dgm:pt modelId="{D73F445C-EF0A-46CC-81F3-C06E2F93EA6F}" type="sibTrans" cxnId="{5FDDECDF-B047-40ED-AD0E-906B4995C84F}">
      <dgm:prSet/>
      <dgm:spPr/>
      <dgm:t>
        <a:bodyPr/>
        <a:lstStyle/>
        <a:p>
          <a:endParaRPr lang="zh-CN" altLang="en-US"/>
        </a:p>
      </dgm:t>
    </dgm:pt>
    <dgm:pt modelId="{F8B3E5DE-2422-4E73-B4A3-71E33DC10CE0}">
      <dgm:prSet phldrT="[文本]"/>
      <dgm:spPr/>
      <dgm:t>
        <a:bodyPr/>
        <a:lstStyle/>
        <a:p>
          <a:r>
            <a:rPr lang="zh-CN" altLang="en-US" dirty="0"/>
            <a:t>仅考虑自旋贡献</a:t>
          </a:r>
        </a:p>
      </dgm:t>
    </dgm:pt>
    <dgm:pt modelId="{15130743-C6BB-4864-893D-057BE9987370}" type="parTrans" cxnId="{62736D8E-04DA-4F60-BAAD-EA224BF1ECC5}">
      <dgm:prSet/>
      <dgm:spPr/>
      <dgm:t>
        <a:bodyPr/>
        <a:lstStyle/>
        <a:p>
          <a:endParaRPr lang="zh-CN" altLang="en-US"/>
        </a:p>
      </dgm:t>
    </dgm:pt>
    <dgm:pt modelId="{478805F7-96A6-4774-93E9-51ED54DDBC06}" type="sibTrans" cxnId="{62736D8E-04DA-4F60-BAAD-EA224BF1ECC5}">
      <dgm:prSet/>
      <dgm:spPr/>
      <dgm:t>
        <a:bodyPr/>
        <a:lstStyle/>
        <a:p>
          <a:endParaRPr lang="zh-CN" altLang="en-US"/>
        </a:p>
      </dgm:t>
    </dgm:pt>
    <dgm:pt modelId="{59D731A3-CD05-4406-A13F-0588F446AE14}" type="pres">
      <dgm:prSet presAssocID="{A4B0DB96-9B0E-40F2-8E17-25261016CBE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653FD6B-536D-45E4-986B-673CA82DEA51}" type="pres">
      <dgm:prSet presAssocID="{C3727560-FD2E-43AF-8B8E-9A8528C1594A}" presName="hierRoot1" presStyleCnt="0">
        <dgm:presLayoutVars>
          <dgm:hierBranch val="init"/>
        </dgm:presLayoutVars>
      </dgm:prSet>
      <dgm:spPr/>
    </dgm:pt>
    <dgm:pt modelId="{5226ECBA-1084-40DB-99FD-3613EF47B25C}" type="pres">
      <dgm:prSet presAssocID="{C3727560-FD2E-43AF-8B8E-9A8528C1594A}" presName="rootComposite1" presStyleCnt="0"/>
      <dgm:spPr/>
    </dgm:pt>
    <dgm:pt modelId="{E6957529-6492-48EC-8B9D-636D77C820B0}" type="pres">
      <dgm:prSet presAssocID="{C3727560-FD2E-43AF-8B8E-9A8528C1594A}" presName="rootText1" presStyleLbl="node0" presStyleIdx="0" presStyleCnt="1" custScaleX="125862">
        <dgm:presLayoutVars>
          <dgm:chPref val="3"/>
        </dgm:presLayoutVars>
      </dgm:prSet>
      <dgm:spPr/>
    </dgm:pt>
    <dgm:pt modelId="{ECA78629-4E7A-4EE6-8C5C-76FC28E0E756}" type="pres">
      <dgm:prSet presAssocID="{C3727560-FD2E-43AF-8B8E-9A8528C1594A}" presName="rootConnector1" presStyleLbl="node1" presStyleIdx="0" presStyleCnt="0"/>
      <dgm:spPr/>
    </dgm:pt>
    <dgm:pt modelId="{4B31C222-F643-4655-9748-4D6E1C504251}" type="pres">
      <dgm:prSet presAssocID="{C3727560-FD2E-43AF-8B8E-9A8528C1594A}" presName="hierChild2" presStyleCnt="0"/>
      <dgm:spPr/>
    </dgm:pt>
    <dgm:pt modelId="{024B2AF9-F7B9-4431-A3C7-682D2C558DB6}" type="pres">
      <dgm:prSet presAssocID="{A956DAF5-94C7-4C63-AF46-EE6E0F6EC9D4}" presName="Name37" presStyleLbl="parChTrans1D2" presStyleIdx="0" presStyleCnt="3"/>
      <dgm:spPr/>
    </dgm:pt>
    <dgm:pt modelId="{3AF88C53-D520-4FB7-B7FC-8C946CB2C8DA}" type="pres">
      <dgm:prSet presAssocID="{69ACD7A9-164E-4666-8F3F-5643353AF78C}" presName="hierRoot2" presStyleCnt="0">
        <dgm:presLayoutVars>
          <dgm:hierBranch val="init"/>
        </dgm:presLayoutVars>
      </dgm:prSet>
      <dgm:spPr/>
    </dgm:pt>
    <dgm:pt modelId="{7D933378-852A-42E4-B130-6D6566106D2A}" type="pres">
      <dgm:prSet presAssocID="{69ACD7A9-164E-4666-8F3F-5643353AF78C}" presName="rootComposite" presStyleCnt="0"/>
      <dgm:spPr/>
    </dgm:pt>
    <dgm:pt modelId="{8F2FAD6A-16D3-4AD5-B56F-F12B62156995}" type="pres">
      <dgm:prSet presAssocID="{69ACD7A9-164E-4666-8F3F-5643353AF78C}" presName="rootText" presStyleLbl="node2" presStyleIdx="0" presStyleCnt="3" custScaleY="65916">
        <dgm:presLayoutVars>
          <dgm:chPref val="3"/>
        </dgm:presLayoutVars>
      </dgm:prSet>
      <dgm:spPr/>
    </dgm:pt>
    <dgm:pt modelId="{5F70D75B-6110-4B19-8268-4705251FA8FA}" type="pres">
      <dgm:prSet presAssocID="{69ACD7A9-164E-4666-8F3F-5643353AF78C}" presName="rootConnector" presStyleLbl="node2" presStyleIdx="0" presStyleCnt="3"/>
      <dgm:spPr/>
    </dgm:pt>
    <dgm:pt modelId="{9F1DD144-45D2-4676-AAB9-6B329E49D370}" type="pres">
      <dgm:prSet presAssocID="{69ACD7A9-164E-4666-8F3F-5643353AF78C}" presName="hierChild4" presStyleCnt="0"/>
      <dgm:spPr/>
    </dgm:pt>
    <dgm:pt modelId="{CDB76E7F-CDF8-482E-8E69-6CF922F8A64A}" type="pres">
      <dgm:prSet presAssocID="{69ACD7A9-164E-4666-8F3F-5643353AF78C}" presName="hierChild5" presStyleCnt="0"/>
      <dgm:spPr/>
    </dgm:pt>
    <dgm:pt modelId="{599D2CE5-5B2B-40CD-B563-0A7151143B91}" type="pres">
      <dgm:prSet presAssocID="{BA0EED76-F52D-4551-B71A-5E98273492C5}" presName="Name37" presStyleLbl="parChTrans1D2" presStyleIdx="1" presStyleCnt="3"/>
      <dgm:spPr/>
    </dgm:pt>
    <dgm:pt modelId="{C5F49648-03E0-43B0-8A34-6581A6ED7D25}" type="pres">
      <dgm:prSet presAssocID="{C9236D97-7AA4-4DF5-88DB-61AA983DB084}" presName="hierRoot2" presStyleCnt="0">
        <dgm:presLayoutVars>
          <dgm:hierBranch val="init"/>
        </dgm:presLayoutVars>
      </dgm:prSet>
      <dgm:spPr/>
    </dgm:pt>
    <dgm:pt modelId="{F81FD603-EBCA-4205-9B87-DE160DA25E41}" type="pres">
      <dgm:prSet presAssocID="{C9236D97-7AA4-4DF5-88DB-61AA983DB084}" presName="rootComposite" presStyleCnt="0"/>
      <dgm:spPr/>
    </dgm:pt>
    <dgm:pt modelId="{4B94A8D1-836C-4AC6-8507-9567825F1462}" type="pres">
      <dgm:prSet presAssocID="{C9236D97-7AA4-4DF5-88DB-61AA983DB084}" presName="rootText" presStyleLbl="node2" presStyleIdx="1" presStyleCnt="3" custScaleY="65916">
        <dgm:presLayoutVars>
          <dgm:chPref val="3"/>
        </dgm:presLayoutVars>
      </dgm:prSet>
      <dgm:spPr/>
    </dgm:pt>
    <dgm:pt modelId="{97BDD8B2-F261-4778-AA85-85A13BC0204D}" type="pres">
      <dgm:prSet presAssocID="{C9236D97-7AA4-4DF5-88DB-61AA983DB084}" presName="rootConnector" presStyleLbl="node2" presStyleIdx="1" presStyleCnt="3"/>
      <dgm:spPr/>
    </dgm:pt>
    <dgm:pt modelId="{BD277F8D-B7AC-4EBE-8CA2-E52A09D428AC}" type="pres">
      <dgm:prSet presAssocID="{C9236D97-7AA4-4DF5-88DB-61AA983DB084}" presName="hierChild4" presStyleCnt="0"/>
      <dgm:spPr/>
    </dgm:pt>
    <dgm:pt modelId="{497A6C19-1248-4980-9004-1D785525348C}" type="pres">
      <dgm:prSet presAssocID="{C9236D97-7AA4-4DF5-88DB-61AA983DB084}" presName="hierChild5" presStyleCnt="0"/>
      <dgm:spPr/>
    </dgm:pt>
    <dgm:pt modelId="{A6B0CAFC-AF80-4DB9-96B1-BEFECDCA9C85}" type="pres">
      <dgm:prSet presAssocID="{15130743-C6BB-4864-893D-057BE9987370}" presName="Name37" presStyleLbl="parChTrans1D2" presStyleIdx="2" presStyleCnt="3"/>
      <dgm:spPr/>
    </dgm:pt>
    <dgm:pt modelId="{031D8774-0B6F-4CC4-A154-A5FBACF71156}" type="pres">
      <dgm:prSet presAssocID="{F8B3E5DE-2422-4E73-B4A3-71E33DC10CE0}" presName="hierRoot2" presStyleCnt="0">
        <dgm:presLayoutVars>
          <dgm:hierBranch val="init"/>
        </dgm:presLayoutVars>
      </dgm:prSet>
      <dgm:spPr/>
    </dgm:pt>
    <dgm:pt modelId="{A5B6D032-4636-45EB-839A-17CF90A3174A}" type="pres">
      <dgm:prSet presAssocID="{F8B3E5DE-2422-4E73-B4A3-71E33DC10CE0}" presName="rootComposite" presStyleCnt="0"/>
      <dgm:spPr/>
    </dgm:pt>
    <dgm:pt modelId="{A3B169D9-0AB0-4291-BEB6-017549F23669}" type="pres">
      <dgm:prSet presAssocID="{F8B3E5DE-2422-4E73-B4A3-71E33DC10CE0}" presName="rootText" presStyleLbl="node2" presStyleIdx="2" presStyleCnt="3" custScaleY="65916">
        <dgm:presLayoutVars>
          <dgm:chPref val="3"/>
        </dgm:presLayoutVars>
      </dgm:prSet>
      <dgm:spPr/>
    </dgm:pt>
    <dgm:pt modelId="{295D4FC1-679E-45BE-9984-714DEB7C85EF}" type="pres">
      <dgm:prSet presAssocID="{F8B3E5DE-2422-4E73-B4A3-71E33DC10CE0}" presName="rootConnector" presStyleLbl="node2" presStyleIdx="2" presStyleCnt="3"/>
      <dgm:spPr/>
    </dgm:pt>
    <dgm:pt modelId="{6F71285E-0C4F-4292-91D6-AC9146D01010}" type="pres">
      <dgm:prSet presAssocID="{F8B3E5DE-2422-4E73-B4A3-71E33DC10CE0}" presName="hierChild4" presStyleCnt="0"/>
      <dgm:spPr/>
    </dgm:pt>
    <dgm:pt modelId="{8E96CF2E-CDE6-4D7D-89D3-9415BE260F08}" type="pres">
      <dgm:prSet presAssocID="{F8B3E5DE-2422-4E73-B4A3-71E33DC10CE0}" presName="hierChild5" presStyleCnt="0"/>
      <dgm:spPr/>
    </dgm:pt>
    <dgm:pt modelId="{2639F073-CE6B-48A7-B343-46CCACD9C092}" type="pres">
      <dgm:prSet presAssocID="{C3727560-FD2E-43AF-8B8E-9A8528C1594A}" presName="hierChild3" presStyleCnt="0"/>
      <dgm:spPr/>
    </dgm:pt>
  </dgm:ptLst>
  <dgm:cxnLst>
    <dgm:cxn modelId="{F477C500-A349-4343-91A2-44B0EBB36C49}" type="presOf" srcId="{69ACD7A9-164E-4666-8F3F-5643353AF78C}" destId="{5F70D75B-6110-4B19-8268-4705251FA8FA}" srcOrd="1" destOrd="0" presId="urn:microsoft.com/office/officeart/2005/8/layout/orgChart1"/>
    <dgm:cxn modelId="{14F00D02-1ED0-472E-9AB5-F88530008C16}" type="presOf" srcId="{F8B3E5DE-2422-4E73-B4A3-71E33DC10CE0}" destId="{295D4FC1-679E-45BE-9984-714DEB7C85EF}" srcOrd="1" destOrd="0" presId="urn:microsoft.com/office/officeart/2005/8/layout/orgChart1"/>
    <dgm:cxn modelId="{F2777221-BA9A-4FEB-A115-B4671B58AD63}" type="presOf" srcId="{C9236D97-7AA4-4DF5-88DB-61AA983DB084}" destId="{97BDD8B2-F261-4778-AA85-85A13BC0204D}" srcOrd="1" destOrd="0" presId="urn:microsoft.com/office/officeart/2005/8/layout/orgChart1"/>
    <dgm:cxn modelId="{5E266226-D3B5-4F4A-B638-00E11FAC8138}" srcId="{C3727560-FD2E-43AF-8B8E-9A8528C1594A}" destId="{69ACD7A9-164E-4666-8F3F-5643353AF78C}" srcOrd="0" destOrd="0" parTransId="{A956DAF5-94C7-4C63-AF46-EE6E0F6EC9D4}" sibTransId="{8312B949-1486-4763-B259-A00145186407}"/>
    <dgm:cxn modelId="{4EF10729-D4B7-445D-A39F-5A268F7D2E36}" type="presOf" srcId="{69ACD7A9-164E-4666-8F3F-5643353AF78C}" destId="{8F2FAD6A-16D3-4AD5-B56F-F12B62156995}" srcOrd="0" destOrd="0" presId="urn:microsoft.com/office/officeart/2005/8/layout/orgChart1"/>
    <dgm:cxn modelId="{7420F65C-4221-4198-A512-B9D84832F01B}" type="presOf" srcId="{C9236D97-7AA4-4DF5-88DB-61AA983DB084}" destId="{4B94A8D1-836C-4AC6-8507-9567825F1462}" srcOrd="0" destOrd="0" presId="urn:microsoft.com/office/officeart/2005/8/layout/orgChart1"/>
    <dgm:cxn modelId="{8AFE6F61-D432-4E90-AA05-3BCFBFBD7501}" type="presOf" srcId="{C3727560-FD2E-43AF-8B8E-9A8528C1594A}" destId="{E6957529-6492-48EC-8B9D-636D77C820B0}" srcOrd="0" destOrd="0" presId="urn:microsoft.com/office/officeart/2005/8/layout/orgChart1"/>
    <dgm:cxn modelId="{B7A10A4D-4E3D-4063-8AD3-142A14CBD77D}" type="presOf" srcId="{F8B3E5DE-2422-4E73-B4A3-71E33DC10CE0}" destId="{A3B169D9-0AB0-4291-BEB6-017549F23669}" srcOrd="0" destOrd="0" presId="urn:microsoft.com/office/officeart/2005/8/layout/orgChart1"/>
    <dgm:cxn modelId="{747D9370-84CC-44F5-8D16-6448F5A3F7E5}" srcId="{A4B0DB96-9B0E-40F2-8E17-25261016CBE9}" destId="{C3727560-FD2E-43AF-8B8E-9A8528C1594A}" srcOrd="0" destOrd="0" parTransId="{E0EF7264-A21C-48F8-B8DC-15F7B39C2C22}" sibTransId="{7883DE16-749B-48E6-B20B-3E389D1129BB}"/>
    <dgm:cxn modelId="{62736D8E-04DA-4F60-BAAD-EA224BF1ECC5}" srcId="{C3727560-FD2E-43AF-8B8E-9A8528C1594A}" destId="{F8B3E5DE-2422-4E73-B4A3-71E33DC10CE0}" srcOrd="2" destOrd="0" parTransId="{15130743-C6BB-4864-893D-057BE9987370}" sibTransId="{478805F7-96A6-4774-93E9-51ED54DDBC06}"/>
    <dgm:cxn modelId="{F4E0A08E-1A07-49F4-A1D7-609309C63FBB}" type="presOf" srcId="{BA0EED76-F52D-4551-B71A-5E98273492C5}" destId="{599D2CE5-5B2B-40CD-B563-0A7151143B91}" srcOrd="0" destOrd="0" presId="urn:microsoft.com/office/officeart/2005/8/layout/orgChart1"/>
    <dgm:cxn modelId="{66249497-9A53-445C-8276-F6A2A4F382CA}" type="presOf" srcId="{C3727560-FD2E-43AF-8B8E-9A8528C1594A}" destId="{ECA78629-4E7A-4EE6-8C5C-76FC28E0E756}" srcOrd="1" destOrd="0" presId="urn:microsoft.com/office/officeart/2005/8/layout/orgChart1"/>
    <dgm:cxn modelId="{9BE0C0AD-D851-423F-BBA4-E51BF0FA7C67}" type="presOf" srcId="{15130743-C6BB-4864-893D-057BE9987370}" destId="{A6B0CAFC-AF80-4DB9-96B1-BEFECDCA9C85}" srcOrd="0" destOrd="0" presId="urn:microsoft.com/office/officeart/2005/8/layout/orgChart1"/>
    <dgm:cxn modelId="{720A16B1-65C3-4DA0-AD7E-5C83B2CC42E3}" type="presOf" srcId="{A4B0DB96-9B0E-40F2-8E17-25261016CBE9}" destId="{59D731A3-CD05-4406-A13F-0588F446AE14}" srcOrd="0" destOrd="0" presId="urn:microsoft.com/office/officeart/2005/8/layout/orgChart1"/>
    <dgm:cxn modelId="{FF1BE9D3-5744-4396-B123-E9F577A46D9D}" type="presOf" srcId="{A956DAF5-94C7-4C63-AF46-EE6E0F6EC9D4}" destId="{024B2AF9-F7B9-4431-A3C7-682D2C558DB6}" srcOrd="0" destOrd="0" presId="urn:microsoft.com/office/officeart/2005/8/layout/orgChart1"/>
    <dgm:cxn modelId="{5FDDECDF-B047-40ED-AD0E-906B4995C84F}" srcId="{C3727560-FD2E-43AF-8B8E-9A8528C1594A}" destId="{C9236D97-7AA4-4DF5-88DB-61AA983DB084}" srcOrd="1" destOrd="0" parTransId="{BA0EED76-F52D-4551-B71A-5E98273492C5}" sibTransId="{D73F445C-EF0A-46CC-81F3-C06E2F93EA6F}"/>
    <dgm:cxn modelId="{026B3505-35E1-42BD-96E2-BD395324FDDB}" type="presParOf" srcId="{59D731A3-CD05-4406-A13F-0588F446AE14}" destId="{9653FD6B-536D-45E4-986B-673CA82DEA51}" srcOrd="0" destOrd="0" presId="urn:microsoft.com/office/officeart/2005/8/layout/orgChart1"/>
    <dgm:cxn modelId="{15EFB9A1-CD13-4557-9697-3DB658CFFF32}" type="presParOf" srcId="{9653FD6B-536D-45E4-986B-673CA82DEA51}" destId="{5226ECBA-1084-40DB-99FD-3613EF47B25C}" srcOrd="0" destOrd="0" presId="urn:microsoft.com/office/officeart/2005/8/layout/orgChart1"/>
    <dgm:cxn modelId="{B1D7ADC9-A08C-421B-8165-C63004FA6910}" type="presParOf" srcId="{5226ECBA-1084-40DB-99FD-3613EF47B25C}" destId="{E6957529-6492-48EC-8B9D-636D77C820B0}" srcOrd="0" destOrd="0" presId="urn:microsoft.com/office/officeart/2005/8/layout/orgChart1"/>
    <dgm:cxn modelId="{42084FEF-7C36-4309-BCFB-F42DF3FCE12C}" type="presParOf" srcId="{5226ECBA-1084-40DB-99FD-3613EF47B25C}" destId="{ECA78629-4E7A-4EE6-8C5C-76FC28E0E756}" srcOrd="1" destOrd="0" presId="urn:microsoft.com/office/officeart/2005/8/layout/orgChart1"/>
    <dgm:cxn modelId="{F59CB060-3CCE-4E1C-B8BB-41F2C10D3B28}" type="presParOf" srcId="{9653FD6B-536D-45E4-986B-673CA82DEA51}" destId="{4B31C222-F643-4655-9748-4D6E1C504251}" srcOrd="1" destOrd="0" presId="urn:microsoft.com/office/officeart/2005/8/layout/orgChart1"/>
    <dgm:cxn modelId="{30348713-CC8E-464F-837E-69C47B98EEBE}" type="presParOf" srcId="{4B31C222-F643-4655-9748-4D6E1C504251}" destId="{024B2AF9-F7B9-4431-A3C7-682D2C558DB6}" srcOrd="0" destOrd="0" presId="urn:microsoft.com/office/officeart/2005/8/layout/orgChart1"/>
    <dgm:cxn modelId="{641DA126-8477-44F6-B9DF-E5755F89BD2B}" type="presParOf" srcId="{4B31C222-F643-4655-9748-4D6E1C504251}" destId="{3AF88C53-D520-4FB7-B7FC-8C946CB2C8DA}" srcOrd="1" destOrd="0" presId="urn:microsoft.com/office/officeart/2005/8/layout/orgChart1"/>
    <dgm:cxn modelId="{67B9DFCA-D8E7-48B1-83E4-0D76B11F8BDB}" type="presParOf" srcId="{3AF88C53-D520-4FB7-B7FC-8C946CB2C8DA}" destId="{7D933378-852A-42E4-B130-6D6566106D2A}" srcOrd="0" destOrd="0" presId="urn:microsoft.com/office/officeart/2005/8/layout/orgChart1"/>
    <dgm:cxn modelId="{391B1FEC-F34F-4173-B3F5-A54259645DA0}" type="presParOf" srcId="{7D933378-852A-42E4-B130-6D6566106D2A}" destId="{8F2FAD6A-16D3-4AD5-B56F-F12B62156995}" srcOrd="0" destOrd="0" presId="urn:microsoft.com/office/officeart/2005/8/layout/orgChart1"/>
    <dgm:cxn modelId="{48709B1E-14ED-4F95-B4F1-AA82A9F8B2AE}" type="presParOf" srcId="{7D933378-852A-42E4-B130-6D6566106D2A}" destId="{5F70D75B-6110-4B19-8268-4705251FA8FA}" srcOrd="1" destOrd="0" presId="urn:microsoft.com/office/officeart/2005/8/layout/orgChart1"/>
    <dgm:cxn modelId="{5633858C-D148-4C92-B4CB-02D07C1C32F7}" type="presParOf" srcId="{3AF88C53-D520-4FB7-B7FC-8C946CB2C8DA}" destId="{9F1DD144-45D2-4676-AAB9-6B329E49D370}" srcOrd="1" destOrd="0" presId="urn:microsoft.com/office/officeart/2005/8/layout/orgChart1"/>
    <dgm:cxn modelId="{7A38E166-135F-4070-8F0D-C485FD922164}" type="presParOf" srcId="{3AF88C53-D520-4FB7-B7FC-8C946CB2C8DA}" destId="{CDB76E7F-CDF8-482E-8E69-6CF922F8A64A}" srcOrd="2" destOrd="0" presId="urn:microsoft.com/office/officeart/2005/8/layout/orgChart1"/>
    <dgm:cxn modelId="{DD7AC1D4-85BF-44FF-A41E-DEAE700DAB2C}" type="presParOf" srcId="{4B31C222-F643-4655-9748-4D6E1C504251}" destId="{599D2CE5-5B2B-40CD-B563-0A7151143B91}" srcOrd="2" destOrd="0" presId="urn:microsoft.com/office/officeart/2005/8/layout/orgChart1"/>
    <dgm:cxn modelId="{FF7A6C99-3F1D-4A5F-ADC0-3AB1F5240ECD}" type="presParOf" srcId="{4B31C222-F643-4655-9748-4D6E1C504251}" destId="{C5F49648-03E0-43B0-8A34-6581A6ED7D25}" srcOrd="3" destOrd="0" presId="urn:microsoft.com/office/officeart/2005/8/layout/orgChart1"/>
    <dgm:cxn modelId="{43FF5916-09A2-49C2-BB8E-71D342AB93D5}" type="presParOf" srcId="{C5F49648-03E0-43B0-8A34-6581A6ED7D25}" destId="{F81FD603-EBCA-4205-9B87-DE160DA25E41}" srcOrd="0" destOrd="0" presId="urn:microsoft.com/office/officeart/2005/8/layout/orgChart1"/>
    <dgm:cxn modelId="{2292A502-DF9A-4870-A920-B0C43F03D5C7}" type="presParOf" srcId="{F81FD603-EBCA-4205-9B87-DE160DA25E41}" destId="{4B94A8D1-836C-4AC6-8507-9567825F1462}" srcOrd="0" destOrd="0" presId="urn:microsoft.com/office/officeart/2005/8/layout/orgChart1"/>
    <dgm:cxn modelId="{1EFD905D-B136-46CB-B61C-98131E07D6E5}" type="presParOf" srcId="{F81FD603-EBCA-4205-9B87-DE160DA25E41}" destId="{97BDD8B2-F261-4778-AA85-85A13BC0204D}" srcOrd="1" destOrd="0" presId="urn:microsoft.com/office/officeart/2005/8/layout/orgChart1"/>
    <dgm:cxn modelId="{EB95FF06-B4F7-46C1-9352-81176D15075E}" type="presParOf" srcId="{C5F49648-03E0-43B0-8A34-6581A6ED7D25}" destId="{BD277F8D-B7AC-4EBE-8CA2-E52A09D428AC}" srcOrd="1" destOrd="0" presId="urn:microsoft.com/office/officeart/2005/8/layout/orgChart1"/>
    <dgm:cxn modelId="{4370D186-C1BC-4DE9-9D2E-DB693D377C45}" type="presParOf" srcId="{C5F49648-03E0-43B0-8A34-6581A6ED7D25}" destId="{497A6C19-1248-4980-9004-1D785525348C}" srcOrd="2" destOrd="0" presId="urn:microsoft.com/office/officeart/2005/8/layout/orgChart1"/>
    <dgm:cxn modelId="{FCD62363-EA4E-42A5-905E-57AC9D1AC610}" type="presParOf" srcId="{4B31C222-F643-4655-9748-4D6E1C504251}" destId="{A6B0CAFC-AF80-4DB9-96B1-BEFECDCA9C85}" srcOrd="4" destOrd="0" presId="urn:microsoft.com/office/officeart/2005/8/layout/orgChart1"/>
    <dgm:cxn modelId="{3D436A83-232B-408E-98C9-13B960E5DB6E}" type="presParOf" srcId="{4B31C222-F643-4655-9748-4D6E1C504251}" destId="{031D8774-0B6F-4CC4-A154-A5FBACF71156}" srcOrd="5" destOrd="0" presId="urn:microsoft.com/office/officeart/2005/8/layout/orgChart1"/>
    <dgm:cxn modelId="{FA84F155-20D4-4C0A-B19E-74B7D4615664}" type="presParOf" srcId="{031D8774-0B6F-4CC4-A154-A5FBACF71156}" destId="{A5B6D032-4636-45EB-839A-17CF90A3174A}" srcOrd="0" destOrd="0" presId="urn:microsoft.com/office/officeart/2005/8/layout/orgChart1"/>
    <dgm:cxn modelId="{3B6821E9-3B7A-4E46-A99B-FC6C0D3C6D15}" type="presParOf" srcId="{A5B6D032-4636-45EB-839A-17CF90A3174A}" destId="{A3B169D9-0AB0-4291-BEB6-017549F23669}" srcOrd="0" destOrd="0" presId="urn:microsoft.com/office/officeart/2005/8/layout/orgChart1"/>
    <dgm:cxn modelId="{474F6575-748B-4EBC-8EF4-DF20C10E3065}" type="presParOf" srcId="{A5B6D032-4636-45EB-839A-17CF90A3174A}" destId="{295D4FC1-679E-45BE-9984-714DEB7C85EF}" srcOrd="1" destOrd="0" presId="urn:microsoft.com/office/officeart/2005/8/layout/orgChart1"/>
    <dgm:cxn modelId="{3237501F-3AF4-40F1-BD06-42C2AE145205}" type="presParOf" srcId="{031D8774-0B6F-4CC4-A154-A5FBACF71156}" destId="{6F71285E-0C4F-4292-91D6-AC9146D01010}" srcOrd="1" destOrd="0" presId="urn:microsoft.com/office/officeart/2005/8/layout/orgChart1"/>
    <dgm:cxn modelId="{230724AE-8A52-4F5D-9941-2C8BA27718DC}" type="presParOf" srcId="{031D8774-0B6F-4CC4-A154-A5FBACF71156}" destId="{8E96CF2E-CDE6-4D7D-89D3-9415BE260F08}" srcOrd="2" destOrd="0" presId="urn:microsoft.com/office/officeart/2005/8/layout/orgChart1"/>
    <dgm:cxn modelId="{0E5FCD4C-9B16-43B5-BB24-956FB0D22EFC}" type="presParOf" srcId="{9653FD6B-536D-45E4-986B-673CA82DEA51}" destId="{2639F073-CE6B-48A7-B343-46CCACD9C09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0CAFC-AF80-4DB9-96B1-BEFECDCA9C85}">
      <dsp:nvSpPr>
        <dsp:cNvPr id="0" name=""/>
        <dsp:cNvSpPr/>
      </dsp:nvSpPr>
      <dsp:spPr>
        <a:xfrm>
          <a:off x="4846637" y="1140726"/>
          <a:ext cx="2759690" cy="4789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9477"/>
              </a:lnTo>
              <a:lnTo>
                <a:pt x="2759690" y="239477"/>
              </a:lnTo>
              <a:lnTo>
                <a:pt x="2759690" y="4789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9D2CE5-5B2B-40CD-B563-0A7151143B91}">
      <dsp:nvSpPr>
        <dsp:cNvPr id="0" name=""/>
        <dsp:cNvSpPr/>
      </dsp:nvSpPr>
      <dsp:spPr>
        <a:xfrm>
          <a:off x="4800917" y="1140726"/>
          <a:ext cx="91440" cy="47895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789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4B2AF9-F7B9-4431-A3C7-682D2C558DB6}">
      <dsp:nvSpPr>
        <dsp:cNvPr id="0" name=""/>
        <dsp:cNvSpPr/>
      </dsp:nvSpPr>
      <dsp:spPr>
        <a:xfrm>
          <a:off x="2086947" y="1140726"/>
          <a:ext cx="2759690" cy="478954"/>
        </a:xfrm>
        <a:custGeom>
          <a:avLst/>
          <a:gdLst/>
          <a:ahLst/>
          <a:cxnLst/>
          <a:rect l="0" t="0" r="0" b="0"/>
          <a:pathLst>
            <a:path>
              <a:moveTo>
                <a:pt x="2759690" y="0"/>
              </a:moveTo>
              <a:lnTo>
                <a:pt x="2759690" y="239477"/>
              </a:lnTo>
              <a:lnTo>
                <a:pt x="0" y="239477"/>
              </a:lnTo>
              <a:lnTo>
                <a:pt x="0" y="4789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957529-6492-48EC-8B9D-636D77C820B0}">
      <dsp:nvSpPr>
        <dsp:cNvPr id="0" name=""/>
        <dsp:cNvSpPr/>
      </dsp:nvSpPr>
      <dsp:spPr>
        <a:xfrm>
          <a:off x="3411347" y="358"/>
          <a:ext cx="2870579" cy="11403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第一性原理方法常用的近似</a:t>
          </a:r>
        </a:p>
      </dsp:txBody>
      <dsp:txXfrm>
        <a:off x="3411347" y="358"/>
        <a:ext cx="2870579" cy="1140367"/>
      </dsp:txXfrm>
    </dsp:sp>
    <dsp:sp modelId="{8F2FAD6A-16D3-4AD5-B56F-F12B62156995}">
      <dsp:nvSpPr>
        <dsp:cNvPr id="0" name=""/>
        <dsp:cNvSpPr/>
      </dsp:nvSpPr>
      <dsp:spPr>
        <a:xfrm>
          <a:off x="946579" y="1619681"/>
          <a:ext cx="2280735" cy="7516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周期势能</a:t>
          </a:r>
        </a:p>
      </dsp:txBody>
      <dsp:txXfrm>
        <a:off x="946579" y="1619681"/>
        <a:ext cx="2280735" cy="751684"/>
      </dsp:txXfrm>
    </dsp:sp>
    <dsp:sp modelId="{4B94A8D1-836C-4AC6-8507-9567825F1462}">
      <dsp:nvSpPr>
        <dsp:cNvPr id="0" name=""/>
        <dsp:cNvSpPr/>
      </dsp:nvSpPr>
      <dsp:spPr>
        <a:xfrm>
          <a:off x="3706269" y="1619681"/>
          <a:ext cx="2280735" cy="7516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平均场近似</a:t>
          </a:r>
        </a:p>
      </dsp:txBody>
      <dsp:txXfrm>
        <a:off x="3706269" y="1619681"/>
        <a:ext cx="2280735" cy="751684"/>
      </dsp:txXfrm>
    </dsp:sp>
    <dsp:sp modelId="{A3B169D9-0AB0-4291-BEB6-017549F23669}">
      <dsp:nvSpPr>
        <dsp:cNvPr id="0" name=""/>
        <dsp:cNvSpPr/>
      </dsp:nvSpPr>
      <dsp:spPr>
        <a:xfrm>
          <a:off x="6465959" y="1619681"/>
          <a:ext cx="2280735" cy="7516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单粒子近似</a:t>
          </a:r>
        </a:p>
      </dsp:txBody>
      <dsp:txXfrm>
        <a:off x="6465959" y="1619681"/>
        <a:ext cx="2280735" cy="7516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0CAFC-AF80-4DB9-96B1-BEFECDCA9C85}">
      <dsp:nvSpPr>
        <dsp:cNvPr id="0" name=""/>
        <dsp:cNvSpPr/>
      </dsp:nvSpPr>
      <dsp:spPr>
        <a:xfrm>
          <a:off x="4846637" y="1140726"/>
          <a:ext cx="2759690" cy="4789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9477"/>
              </a:lnTo>
              <a:lnTo>
                <a:pt x="2759690" y="239477"/>
              </a:lnTo>
              <a:lnTo>
                <a:pt x="2759690" y="4789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9D2CE5-5B2B-40CD-B563-0A7151143B91}">
      <dsp:nvSpPr>
        <dsp:cNvPr id="0" name=""/>
        <dsp:cNvSpPr/>
      </dsp:nvSpPr>
      <dsp:spPr>
        <a:xfrm>
          <a:off x="4800917" y="1140726"/>
          <a:ext cx="91440" cy="47895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789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4B2AF9-F7B9-4431-A3C7-682D2C558DB6}">
      <dsp:nvSpPr>
        <dsp:cNvPr id="0" name=""/>
        <dsp:cNvSpPr/>
      </dsp:nvSpPr>
      <dsp:spPr>
        <a:xfrm>
          <a:off x="2086947" y="1140726"/>
          <a:ext cx="2759690" cy="478954"/>
        </a:xfrm>
        <a:custGeom>
          <a:avLst/>
          <a:gdLst/>
          <a:ahLst/>
          <a:cxnLst/>
          <a:rect l="0" t="0" r="0" b="0"/>
          <a:pathLst>
            <a:path>
              <a:moveTo>
                <a:pt x="2759690" y="0"/>
              </a:moveTo>
              <a:lnTo>
                <a:pt x="2759690" y="239477"/>
              </a:lnTo>
              <a:lnTo>
                <a:pt x="0" y="239477"/>
              </a:lnTo>
              <a:lnTo>
                <a:pt x="0" y="4789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957529-6492-48EC-8B9D-636D77C820B0}">
      <dsp:nvSpPr>
        <dsp:cNvPr id="0" name=""/>
        <dsp:cNvSpPr/>
      </dsp:nvSpPr>
      <dsp:spPr>
        <a:xfrm>
          <a:off x="3411347" y="358"/>
          <a:ext cx="2870579" cy="11403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研究量子格点模型中常出现的近似</a:t>
          </a:r>
        </a:p>
      </dsp:txBody>
      <dsp:txXfrm>
        <a:off x="3411347" y="358"/>
        <a:ext cx="2870579" cy="1140367"/>
      </dsp:txXfrm>
    </dsp:sp>
    <dsp:sp modelId="{8F2FAD6A-16D3-4AD5-B56F-F12B62156995}">
      <dsp:nvSpPr>
        <dsp:cNvPr id="0" name=""/>
        <dsp:cNvSpPr/>
      </dsp:nvSpPr>
      <dsp:spPr>
        <a:xfrm>
          <a:off x="946579" y="1619681"/>
          <a:ext cx="2280735" cy="7516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空间离散化</a:t>
          </a:r>
        </a:p>
      </dsp:txBody>
      <dsp:txXfrm>
        <a:off x="946579" y="1619681"/>
        <a:ext cx="2280735" cy="751684"/>
      </dsp:txXfrm>
    </dsp:sp>
    <dsp:sp modelId="{4B94A8D1-836C-4AC6-8507-9567825F1462}">
      <dsp:nvSpPr>
        <dsp:cNvPr id="0" name=""/>
        <dsp:cNvSpPr/>
      </dsp:nvSpPr>
      <dsp:spPr>
        <a:xfrm>
          <a:off x="3706269" y="1619681"/>
          <a:ext cx="2280735" cy="7516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仅考虑电子贡献</a:t>
          </a:r>
        </a:p>
      </dsp:txBody>
      <dsp:txXfrm>
        <a:off x="3706269" y="1619681"/>
        <a:ext cx="2280735" cy="751684"/>
      </dsp:txXfrm>
    </dsp:sp>
    <dsp:sp modelId="{A3B169D9-0AB0-4291-BEB6-017549F23669}">
      <dsp:nvSpPr>
        <dsp:cNvPr id="0" name=""/>
        <dsp:cNvSpPr/>
      </dsp:nvSpPr>
      <dsp:spPr>
        <a:xfrm>
          <a:off x="6465959" y="1619681"/>
          <a:ext cx="2280735" cy="7516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仅考虑自旋贡献</a:t>
          </a:r>
        </a:p>
      </dsp:txBody>
      <dsp:txXfrm>
        <a:off x="6465959" y="1619681"/>
        <a:ext cx="2280735" cy="7516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010.png>
</file>

<file path=ppt/media/image11.png>
</file>

<file path=ppt/media/image1110.png>
</file>

<file path=ppt/media/image12.png>
</file>

<file path=ppt/media/image12.wmf>
</file>

<file path=ppt/media/image13.png>
</file>

<file path=ppt/media/image13.wmf>
</file>

<file path=ppt/media/image14.png>
</file>

<file path=ppt/media/image14.wmf>
</file>

<file path=ppt/media/image15.png>
</file>

<file path=ppt/media/image15.wmf>
</file>

<file path=ppt/media/image16.png>
</file>

<file path=ppt/media/image160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70.png>
</file>

<file path=ppt/media/image48.png>
</file>

<file path=ppt/media/image480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42BE23-94CA-4787-9CB0-6020C25F49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B35FDCD-EC1B-4FDD-8389-8E5958E3D7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A3EAC0-6004-40DB-BDF3-FC62D5CA6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0DD273-3DE4-46D8-B629-8741D23E1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1F13CE-B44E-421B-8E73-85742B8D2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318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25DA90-DDAD-4A82-94C1-57767DD6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B29F16-81A9-46BC-ACFA-29F56E968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FC9BA9-ACDB-4F95-9EBA-ACAD72DAF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FB5DFE-CDAC-4510-8C01-4CF0C92EA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DB9CA2-CE27-4959-9E97-AFFE08A18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822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EF1D2DE-8138-4741-A0E3-6CFBB854D5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8DBC3D-83D8-4F97-9CA0-58B14C93C7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750DD7-BB21-40F8-8E53-5AEC94B03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7240A7-E25C-4824-95E8-5FFA3B974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F6B818-2239-41BD-84BA-942B25458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0118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D5C13C-266E-401F-93DA-8946FF948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31DF7E-2BEB-42C7-9A91-D1EBBCD68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AD3DEB-21F7-46FE-B76A-0AAB9A528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BB8EAD-94E4-4C8E-8AB1-9D0190830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8F576F-33B6-4ABC-9ABA-3D19962AB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505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F63B77-EC8E-4DDC-9839-6DDBC0CDA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2FDD1BD-9136-4065-BB6E-9571B37DA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863531-0F83-4B7E-A222-7FE5E4511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7989BD-AF81-435C-8CB4-BF7705B92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C8380F-6E9F-4988-AF3D-ED1FC63B1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519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636ABA-4958-4BFE-8488-30A40DB7B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06D381-5310-4CC1-8504-F494949C53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533492-0D2C-435D-B6B8-D7FA99CA5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21EA84-37C2-44AA-8258-DEE0755C3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E92E20-E688-4F6B-B0F7-6C0A6BD7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7182B00-3FE4-43EB-BD1D-C81A8258E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203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99DE0F-69BD-4406-B9D8-28FC85E9C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94CB23-E9DA-4B4A-AF2E-5D478443DB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67DD822-868B-4008-9C3B-9FB6A4D9B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A856F38-4E1B-47A1-82B0-C8ADC5C87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F59A37B-AA5A-48A9-A864-F2B4ACECC3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553B3B6-D33E-43E0-A462-D124295A1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4AAD338-F556-485D-8631-29D10B5D0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1217DB7-FE49-4EF6-8274-03D152FA2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92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74ACCB-BB10-467F-A45B-3A5136BFF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EE01FD7-FCB1-4CA1-A207-86E2725DA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E731460-B7B5-4DD8-9936-9F282D94B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7D8DF70-0503-486E-98AF-69EB47876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104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A669048-7ECA-4A7C-B7AE-014D390D3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9E98A85-3C33-4EFB-9528-53DB99262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C6F538-55FC-401D-8EFB-216A4A9B2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423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5BF837-D18E-489E-94DD-61F43FCFF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9A8EFF-6A36-4A94-A44E-135E1E123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D10292-722A-4079-90FB-24757912C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E3F5F3-A719-4FCA-9E50-34F7EE369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CAF50D-EECB-4ED9-9EA0-210E61EBA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DADEC5-7BA1-40CE-9249-DA10DAEBF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5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77142-A549-40B4-BB34-FA7EEEA60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AA9A98F-C297-4BC5-92A8-24E3C47F5B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2B0558-C4E8-4523-988A-8C5B553F93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48091E-DC3A-4D8C-8785-019FF6F25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B6FFBB0-740B-4573-9171-3EA9B1F7A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47C6AE-40B6-4B34-AA13-805A6186F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268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1167641-A739-4EE2-AFC6-EB1A46885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1A2C7D-3FC8-444E-8081-B784C8AA8B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B26A2A-1426-4142-B783-10FB480319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F991-3290-4605-8FBB-D6C71C3616DE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A20DCD-C4D9-466D-AF8D-27811410EC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D7E554-182B-4C48-B490-B77C5977F5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69551-7E89-45AD-A02F-9BDCA97370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7089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emf"/><Relationship Id="rId7" Type="http://schemas.openxmlformats.org/officeDocument/2006/relationships/image" Target="../media/image10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3.wmf"/><Relationship Id="rId7" Type="http://schemas.openxmlformats.org/officeDocument/2006/relationships/image" Target="../media/image7.png"/><Relationship Id="rId2" Type="http://schemas.openxmlformats.org/officeDocument/2006/relationships/image" Target="../media/image12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5.wmf"/><Relationship Id="rId4" Type="http://schemas.openxmlformats.org/officeDocument/2006/relationships/image" Target="../media/image14.wmf"/><Relationship Id="rId9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26" Type="http://schemas.openxmlformats.org/officeDocument/2006/relationships/image" Target="../media/image31.png"/><Relationship Id="rId3" Type="http://schemas.openxmlformats.org/officeDocument/2006/relationships/image" Target="../media/image1110.png"/><Relationship Id="rId21" Type="http://schemas.openxmlformats.org/officeDocument/2006/relationships/image" Target="../media/image26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5" Type="http://schemas.openxmlformats.org/officeDocument/2006/relationships/image" Target="../media/image30.png"/><Relationship Id="rId33" Type="http://schemas.openxmlformats.org/officeDocument/2006/relationships/image" Target="../media/image38.png"/><Relationship Id="rId2" Type="http://schemas.openxmlformats.org/officeDocument/2006/relationships/image" Target="../media/image1010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29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wmf"/><Relationship Id="rId11" Type="http://schemas.openxmlformats.org/officeDocument/2006/relationships/image" Target="../media/image160.png"/><Relationship Id="rId24" Type="http://schemas.openxmlformats.org/officeDocument/2006/relationships/image" Target="../media/image29.png"/><Relationship Id="rId32" Type="http://schemas.openxmlformats.org/officeDocument/2006/relationships/image" Target="../media/image37.png"/><Relationship Id="rId5" Type="http://schemas.openxmlformats.org/officeDocument/2006/relationships/image" Target="../media/image13.wmf"/><Relationship Id="rId15" Type="http://schemas.openxmlformats.org/officeDocument/2006/relationships/image" Target="../media/image20.png"/><Relationship Id="rId23" Type="http://schemas.openxmlformats.org/officeDocument/2006/relationships/image" Target="../media/image28.png"/><Relationship Id="rId28" Type="http://schemas.openxmlformats.org/officeDocument/2006/relationships/image" Target="../media/image33.png"/><Relationship Id="rId10" Type="http://schemas.openxmlformats.org/officeDocument/2006/relationships/image" Target="../media/image15.png"/><Relationship Id="rId19" Type="http://schemas.openxmlformats.org/officeDocument/2006/relationships/image" Target="../media/image24.png"/><Relationship Id="rId31" Type="http://schemas.openxmlformats.org/officeDocument/2006/relationships/image" Target="../media/image36.png"/><Relationship Id="rId4" Type="http://schemas.openxmlformats.org/officeDocument/2006/relationships/image" Target="../media/image12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Relationship Id="rId27" Type="http://schemas.openxmlformats.org/officeDocument/2006/relationships/image" Target="../media/image32.png"/><Relationship Id="rId30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content/pdf/10.1007%2F978-3-030-34489-4.pdf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58.png"/><Relationship Id="rId3" Type="http://schemas.openxmlformats.org/officeDocument/2006/relationships/image" Target="../media/image480.png"/><Relationship Id="rId7" Type="http://schemas.openxmlformats.org/officeDocument/2006/relationships/image" Target="../media/image52.png"/><Relationship Id="rId12" Type="http://schemas.openxmlformats.org/officeDocument/2006/relationships/image" Target="../media/image57.png"/><Relationship Id="rId2" Type="http://schemas.openxmlformats.org/officeDocument/2006/relationships/image" Target="../media/image470.png"/><Relationship Id="rId16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11" Type="http://schemas.openxmlformats.org/officeDocument/2006/relationships/image" Target="../media/image56.pn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10" Type="http://schemas.openxmlformats.org/officeDocument/2006/relationships/image" Target="../media/image55.png"/><Relationship Id="rId4" Type="http://schemas.openxmlformats.org/officeDocument/2006/relationships/image" Target="../media/image49.png"/><Relationship Id="rId9" Type="http://schemas.openxmlformats.org/officeDocument/2006/relationships/image" Target="../media/image54.png"/><Relationship Id="rId14" Type="http://schemas.openxmlformats.org/officeDocument/2006/relationships/image" Target="../media/image5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3" Type="http://schemas.openxmlformats.org/officeDocument/2006/relationships/image" Target="../media/image84.png"/><Relationship Id="rId7" Type="http://schemas.openxmlformats.org/officeDocument/2006/relationships/image" Target="../media/image88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image" Target="../media/image85.png"/><Relationship Id="rId9" Type="http://schemas.openxmlformats.org/officeDocument/2006/relationships/image" Target="../media/image9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bviewer.jupyter.org/github/ranshiju/TN_tutorial/tree/master/" TargetMode="External"/><Relationship Id="rId2" Type="http://schemas.openxmlformats.org/officeDocument/2006/relationships/hyperlink" Target="https://icloud.cnu.edu.cn/link/7B1AC701FBCE6FB7F38604EA15A3844D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ilibili.com/video/BV17z411i7yM/" TargetMode="External"/><Relationship Id="rId4" Type="http://schemas.openxmlformats.org/officeDocument/2006/relationships/hyperlink" Target="https://github.com/ranshiju/TN_tutorial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E32CFB-3A87-48D0-9296-9DB69AC33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43231"/>
            <a:ext cx="9144000" cy="2387600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张量网络算法基础（一）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841C0EA-6A0B-4F0C-99EB-E16E61627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0675" y="3906838"/>
            <a:ext cx="9144000" cy="1655762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冉仕举</a:t>
            </a:r>
            <a:endParaRPr lang="en-US" altLang="zh-CN" sz="3600" dirty="0"/>
          </a:p>
          <a:p>
            <a:r>
              <a:rPr lang="zh-CN" altLang="en-US" sz="2800" dirty="0"/>
              <a:t>首都师范大学物理系</a:t>
            </a:r>
            <a:endParaRPr lang="en-US" altLang="zh-CN" sz="2800" dirty="0"/>
          </a:p>
          <a:p>
            <a:r>
              <a:rPr lang="en-US" altLang="zh-CN" sz="2800" dirty="0"/>
              <a:t>2020</a:t>
            </a:r>
            <a:r>
              <a:rPr lang="zh-CN" altLang="en-US" sz="2800" dirty="0"/>
              <a:t>年春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CA4BB72-F2AC-41C4-98BA-403D6365B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67" y="4331589"/>
            <a:ext cx="1804416" cy="220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353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994" y="4999693"/>
            <a:ext cx="3603846" cy="101966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672064" y="6084586"/>
            <a:ext cx="3197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1600" b="1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Simplify neural networks by quantum gates </a:t>
            </a:r>
            <a:r>
              <a:rPr lang="en-US" altLang="zh-CN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(</a:t>
            </a:r>
            <a:r>
              <a:rPr lang="en-US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arXiv:1711.03357</a:t>
            </a:r>
            <a:r>
              <a:rPr lang="en-US" altLang="zh-CN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)</a:t>
            </a:r>
            <a:endParaRPr lang="en-US" sz="1600" dirty="0">
              <a:solidFill>
                <a:srgbClr val="000099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670" y="908721"/>
            <a:ext cx="2232247" cy="1144905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808248" y="2196154"/>
            <a:ext cx="29081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1600" b="1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TN and Boltzmann machine</a:t>
            </a:r>
          </a:p>
          <a:p>
            <a:pPr algn="ctr">
              <a:defRPr/>
            </a:pPr>
            <a:r>
              <a:rPr lang="zh-CN" altLang="en-US" sz="1600" b="1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(</a:t>
            </a:r>
            <a:r>
              <a:rPr lang="en-US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Phys. Rev. B 97 085104 (2018)</a:t>
            </a:r>
            <a:r>
              <a:rPr lang="en-US" altLang="zh-CN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)</a:t>
            </a:r>
            <a:endParaRPr lang="en-US" sz="1600" dirty="0">
              <a:solidFill>
                <a:srgbClr val="000099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6172" y="4617187"/>
            <a:ext cx="2006149" cy="1467176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3945144" y="6084586"/>
            <a:ext cx="27025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1600" b="1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TN and language learning </a:t>
            </a:r>
            <a:r>
              <a:rPr lang="en-US" altLang="zh-CN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(</a:t>
            </a:r>
            <a:r>
              <a:rPr lang="en-US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arXiv:1710.10248</a:t>
            </a:r>
            <a:r>
              <a:rPr lang="en-US" altLang="zh-CN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)</a:t>
            </a:r>
            <a:endParaRPr lang="en-US" sz="1600" dirty="0">
              <a:solidFill>
                <a:srgbClr val="000099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6522" y="1106946"/>
            <a:ext cx="2380083" cy="585964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7614015" y="1877924"/>
            <a:ext cx="2880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1600" b="1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TN and supervised learning</a:t>
            </a:r>
          </a:p>
          <a:p>
            <a:pPr algn="ctr">
              <a:defRPr/>
            </a:pPr>
            <a:r>
              <a:rPr lang="en-US" altLang="zh-CN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(</a:t>
            </a:r>
            <a:r>
              <a:rPr lang="en-US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Adv. Neur. Inf. Proc. Sys. 29, 4799 (2016)</a:t>
            </a:r>
            <a:r>
              <a:rPr lang="en-US" altLang="zh-CN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)</a:t>
            </a:r>
            <a:endParaRPr lang="en-US" sz="1600" dirty="0">
              <a:solidFill>
                <a:srgbClr val="000099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8328" y="804478"/>
            <a:ext cx="2149074" cy="1670626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1930760" y="2419226"/>
            <a:ext cx="2872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1600" b="1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TN and generative models </a:t>
            </a:r>
            <a:r>
              <a:rPr lang="en-US" altLang="zh-CN" sz="1600" dirty="0">
                <a:solidFill>
                  <a:srgbClr val="000099"/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(</a:t>
            </a:r>
            <a:r>
              <a:rPr lang="en-US" sz="1600" dirty="0">
                <a:solidFill>
                  <a:srgbClr val="000099"/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Phys. Rev. X 8, 031012 (2018)</a:t>
            </a:r>
            <a:r>
              <a:rPr lang="en-US" altLang="zh-CN" sz="1600" dirty="0">
                <a:solidFill>
                  <a:srgbClr val="000099"/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)</a:t>
            </a:r>
            <a:endParaRPr lang="en-US" sz="1600" dirty="0">
              <a:solidFill>
                <a:srgbClr val="000099"/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079778" y="2730538"/>
            <a:ext cx="4176463" cy="1773976"/>
            <a:chOff x="2359189" y="2944743"/>
            <a:chExt cx="4176463" cy="1773976"/>
          </a:xfrm>
          <a:solidFill>
            <a:srgbClr val="008000"/>
          </a:solidFill>
        </p:grpSpPr>
        <p:sp>
          <p:nvSpPr>
            <p:cNvPr id="26" name="Oval 25"/>
            <p:cNvSpPr/>
            <p:nvPr/>
          </p:nvSpPr>
          <p:spPr>
            <a:xfrm>
              <a:off x="2605711" y="3252641"/>
              <a:ext cx="3706582" cy="1237947"/>
            </a:xfrm>
            <a:prstGeom prst="ellips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zh-CN" sz="23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ML in many-body space by TN</a:t>
              </a:r>
              <a:endParaRPr lang="en-US" sz="23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41" name="Right Arrow 40"/>
            <p:cNvSpPr/>
            <p:nvPr/>
          </p:nvSpPr>
          <p:spPr>
            <a:xfrm rot="16200000">
              <a:off x="4388365" y="2969624"/>
              <a:ext cx="288031" cy="238269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prstClr val="white"/>
                </a:solidFill>
                <a:latin typeface="等线" panose="020F0502020204030204"/>
              </a:endParaRPr>
            </a:p>
          </p:txBody>
        </p:sp>
        <p:sp>
          <p:nvSpPr>
            <p:cNvPr id="42" name="Right Arrow 41"/>
            <p:cNvSpPr/>
            <p:nvPr/>
          </p:nvSpPr>
          <p:spPr>
            <a:xfrm rot="15068111">
              <a:off x="3124870" y="3144425"/>
              <a:ext cx="288031" cy="238269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prstClr val="white"/>
                </a:solidFill>
                <a:latin typeface="等线" panose="020F0502020204030204"/>
              </a:endParaRPr>
            </a:p>
          </p:txBody>
        </p:sp>
        <p:sp>
          <p:nvSpPr>
            <p:cNvPr id="43" name="Right Arrow 42"/>
            <p:cNvSpPr/>
            <p:nvPr/>
          </p:nvSpPr>
          <p:spPr>
            <a:xfrm rot="17813201">
              <a:off x="5851296" y="3241851"/>
              <a:ext cx="288031" cy="238269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prstClr val="white"/>
                </a:solidFill>
                <a:latin typeface="等线" panose="020F0502020204030204"/>
              </a:endParaRPr>
            </a:p>
          </p:txBody>
        </p:sp>
        <p:sp>
          <p:nvSpPr>
            <p:cNvPr id="44" name="Right Arrow 43"/>
            <p:cNvSpPr/>
            <p:nvPr/>
          </p:nvSpPr>
          <p:spPr>
            <a:xfrm>
              <a:off x="6247621" y="3750715"/>
              <a:ext cx="288031" cy="238269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prstClr val="white"/>
                </a:solidFill>
                <a:latin typeface="等线" panose="020F0502020204030204"/>
              </a:endParaRPr>
            </a:p>
          </p:txBody>
        </p:sp>
        <p:sp>
          <p:nvSpPr>
            <p:cNvPr id="45" name="Right Arrow 44"/>
            <p:cNvSpPr/>
            <p:nvPr/>
          </p:nvSpPr>
          <p:spPr>
            <a:xfrm rot="10800000">
              <a:off x="2359189" y="3767399"/>
              <a:ext cx="288031" cy="238269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prstClr val="white"/>
                </a:solidFill>
                <a:latin typeface="等线" panose="020F0502020204030204"/>
              </a:endParaRPr>
            </a:p>
          </p:txBody>
        </p:sp>
        <p:sp>
          <p:nvSpPr>
            <p:cNvPr id="46" name="Right Arrow 45"/>
            <p:cNvSpPr/>
            <p:nvPr/>
          </p:nvSpPr>
          <p:spPr>
            <a:xfrm rot="6221345">
              <a:off x="3431385" y="4455569"/>
              <a:ext cx="288031" cy="238269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prstClr val="white"/>
                </a:solidFill>
                <a:latin typeface="等线" panose="020F0502020204030204"/>
              </a:endParaRPr>
            </a:p>
          </p:txBody>
        </p:sp>
        <p:sp>
          <p:nvSpPr>
            <p:cNvPr id="47" name="Right Arrow 46"/>
            <p:cNvSpPr/>
            <p:nvPr/>
          </p:nvSpPr>
          <p:spPr>
            <a:xfrm rot="4324500">
              <a:off x="5439528" y="4437206"/>
              <a:ext cx="288031" cy="238269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prstClr val="white"/>
                </a:solidFill>
                <a:latin typeface="等线" panose="020F0502020204030204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934689" y="5891722"/>
            <a:ext cx="163378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altLang="zh-CN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Just</a:t>
            </a:r>
          </a:p>
          <a:p>
            <a:pPr algn="ctr">
              <a:defRPr/>
            </a:pPr>
            <a:r>
              <a:rPr lang="en-US" altLang="zh-CN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Started!</a:t>
            </a:r>
            <a:endParaRPr lang="zh-CN" altLang="en-US" sz="28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5619" y="2869716"/>
            <a:ext cx="2201106" cy="1258697"/>
          </a:xfrm>
          <a:prstGeom prst="rect">
            <a:avLst/>
          </a:prstGeom>
        </p:spPr>
      </p:pic>
      <p:sp>
        <p:nvSpPr>
          <p:cNvPr id="29" name="TextBox 37"/>
          <p:cNvSpPr txBox="1"/>
          <p:nvPr/>
        </p:nvSpPr>
        <p:spPr>
          <a:xfrm>
            <a:off x="7887285" y="4103465"/>
            <a:ext cx="27379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1600" b="1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Machine learning by MERA</a:t>
            </a:r>
          </a:p>
          <a:p>
            <a:pPr algn="ctr">
              <a:defRPr/>
            </a:pPr>
            <a:r>
              <a:rPr lang="en-US" altLang="zh-CN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(</a:t>
            </a:r>
            <a:r>
              <a:rPr lang="en-US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Quantum Sci. Technol. 3, 034003 (2018)</a:t>
            </a:r>
            <a:r>
              <a:rPr lang="en-US" altLang="zh-CN" sz="1600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)</a:t>
            </a:r>
            <a:endParaRPr lang="en-US" sz="1600" dirty="0">
              <a:solidFill>
                <a:srgbClr val="000099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60431" y="3163226"/>
            <a:ext cx="2049474" cy="2058308"/>
          </a:xfrm>
          <a:prstGeom prst="rect">
            <a:avLst/>
          </a:prstGeom>
        </p:spPr>
      </p:pic>
      <p:sp>
        <p:nvSpPr>
          <p:cNvPr id="33" name="TextBox 39"/>
          <p:cNvSpPr txBox="1"/>
          <p:nvPr/>
        </p:nvSpPr>
        <p:spPr>
          <a:xfrm>
            <a:off x="1462090" y="5181609"/>
            <a:ext cx="2872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1600" b="1" dirty="0">
                <a:solidFill>
                  <a:srgbClr val="00009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String-bond state and Boltzmann machine</a:t>
            </a:r>
          </a:p>
          <a:p>
            <a:pPr algn="ctr">
              <a:defRPr/>
            </a:pPr>
            <a:r>
              <a:rPr lang="en-US" altLang="zh-CN" sz="1600" dirty="0">
                <a:solidFill>
                  <a:srgbClr val="000099"/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(</a:t>
            </a:r>
            <a:r>
              <a:rPr lang="en-US" sz="1600" dirty="0">
                <a:solidFill>
                  <a:srgbClr val="000099"/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Phys. Rev. X 8, 011006 (2018)</a:t>
            </a:r>
            <a:r>
              <a:rPr lang="en-US" altLang="zh-CN" sz="1600" dirty="0">
                <a:solidFill>
                  <a:srgbClr val="000099"/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)</a:t>
            </a:r>
            <a:endParaRPr lang="en-US" sz="1600" dirty="0">
              <a:solidFill>
                <a:srgbClr val="000099"/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C4500FD-EE45-429B-B902-AD591D22046C}"/>
              </a:ext>
            </a:extLst>
          </p:cNvPr>
          <p:cNvSpPr txBox="1"/>
          <p:nvPr/>
        </p:nvSpPr>
        <p:spPr>
          <a:xfrm>
            <a:off x="2250452" y="129074"/>
            <a:ext cx="78788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张量网络机器学习</a:t>
            </a:r>
            <a:r>
              <a:rPr lang="zh-CN" altLang="en-US" sz="2800" dirty="0"/>
              <a:t>：一门本受关注的新交叉学科</a:t>
            </a:r>
          </a:p>
        </p:txBody>
      </p:sp>
    </p:spTree>
    <p:extLst>
      <p:ext uri="{BB962C8B-B14F-4D97-AF65-F5344CB8AC3E}">
        <p14:creationId xmlns:p14="http://schemas.microsoft.com/office/powerpoint/2010/main" val="2648408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9838F06-F163-425F-AA6A-F855C5559A36}"/>
              </a:ext>
            </a:extLst>
          </p:cNvPr>
          <p:cNvSpPr txBox="1"/>
          <p:nvPr/>
        </p:nvSpPr>
        <p:spPr>
          <a:xfrm>
            <a:off x="1122972" y="1787966"/>
            <a:ext cx="994605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关于张量网络的发展历史，为了避免一开始就引入太多的专有名词，我们在这里就不作过多的介绍了。本课程从设置上也是希望，在不了解相关专有名词的情况下，先从数学上理解张量网络基础，再结合具体的问题学习张量网络及其算法</a:t>
            </a:r>
          </a:p>
        </p:txBody>
      </p:sp>
    </p:spTree>
    <p:extLst>
      <p:ext uri="{BB962C8B-B14F-4D97-AF65-F5344CB8AC3E}">
        <p14:creationId xmlns:p14="http://schemas.microsoft.com/office/powerpoint/2010/main" val="2711231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B77148-9DA3-4B2E-901B-1DE76F55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zh-CN" altLang="en-US" b="1" dirty="0"/>
              <a:t>张量及</a:t>
            </a:r>
            <a:r>
              <a:rPr lang="en-US" altLang="zh-CN" b="1" dirty="0"/>
              <a:t>Python</a:t>
            </a:r>
            <a:r>
              <a:rPr lang="zh-CN" altLang="en-US" b="1" dirty="0"/>
              <a:t>基础</a:t>
            </a:r>
            <a:endParaRPr lang="en-US" altLang="zh-CN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BE069FA-E08A-4253-828D-630470E2627F}"/>
              </a:ext>
            </a:extLst>
          </p:cNvPr>
          <p:cNvSpPr txBox="1"/>
          <p:nvPr/>
        </p:nvSpPr>
        <p:spPr>
          <a:xfrm>
            <a:off x="933450" y="1702013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1.1 </a:t>
            </a:r>
            <a:r>
              <a:rPr lang="zh-CN" altLang="en-US" sz="3200" dirty="0"/>
              <a:t>什么是张量</a:t>
            </a: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407EB6ED-89B6-4503-B4DB-0C733D2F98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53584"/>
              </p:ext>
            </p:extLst>
          </p:nvPr>
        </p:nvGraphicFramePr>
        <p:xfrm>
          <a:off x="2047875" y="2631024"/>
          <a:ext cx="710564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9649">
                  <a:extLst>
                    <a:ext uri="{9D8B030D-6E8A-4147-A177-3AD203B41FA5}">
                      <a16:colId xmlns:a16="http://schemas.microsoft.com/office/drawing/2014/main" val="3758247144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2713471615"/>
                    </a:ext>
                  </a:extLst>
                </a:gridCol>
                <a:gridCol w="4829175">
                  <a:extLst>
                    <a:ext uri="{9D8B030D-6E8A-4147-A177-3AD203B41FA5}">
                      <a16:colId xmlns:a16="http://schemas.microsoft.com/office/drawing/2014/main" val="1165297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张量阶数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例子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9940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标量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能量、温度、一门课的总成绩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233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向量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速度、力、多门课的总成绩构成的数列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145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矩阵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算符的系数矩阵、黑白图片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9618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张量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彩色图片（三阶张量）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9031867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E1A09EB2-D93C-4443-BAC4-86B7B5B72ABC}"/>
              </a:ext>
            </a:extLst>
          </p:cNvPr>
          <p:cNvSpPr txBox="1"/>
          <p:nvPr/>
        </p:nvSpPr>
        <p:spPr>
          <a:xfrm>
            <a:off x="2047875" y="4710152"/>
            <a:ext cx="75100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CN" sz="2400" dirty="0"/>
              <a:t>N</a:t>
            </a:r>
            <a:r>
              <a:rPr lang="zh-CN" altLang="en-US" sz="2400" dirty="0"/>
              <a:t>阶张量又称</a:t>
            </a:r>
            <a:r>
              <a:rPr lang="en-US" altLang="zh-CN" sz="2400" b="1" dirty="0"/>
              <a:t>N</a:t>
            </a:r>
            <a:r>
              <a:rPr lang="zh-CN" altLang="en-US" sz="2400" b="1" dirty="0"/>
              <a:t>维数列</a:t>
            </a:r>
            <a:endParaRPr lang="en-US" altLang="zh-CN" sz="2400" b="1" dirty="0"/>
          </a:p>
          <a:p>
            <a:pPr marL="285750" indent="-285750">
              <a:buFontTx/>
              <a:buChar char="-"/>
            </a:pPr>
            <a:r>
              <a:rPr lang="zh-CN" altLang="en-US" sz="2400" dirty="0"/>
              <a:t>张量</a:t>
            </a:r>
            <a:r>
              <a:rPr lang="zh-CN" altLang="en-US" sz="2400" b="1" dirty="0">
                <a:solidFill>
                  <a:srgbClr val="FF0000"/>
                </a:solidFill>
              </a:rPr>
              <a:t>阶数</a:t>
            </a:r>
            <a:r>
              <a:rPr lang="zh-CN" altLang="en-US" sz="2400" dirty="0"/>
              <a:t>即为</a:t>
            </a:r>
            <a:r>
              <a:rPr lang="zh-CN" altLang="en-US" sz="2400" b="1" dirty="0"/>
              <a:t>张量指标的个数</a:t>
            </a:r>
            <a:endParaRPr lang="en-US" altLang="zh-CN" sz="2400" b="1" dirty="0"/>
          </a:p>
          <a:p>
            <a:pPr marL="285750" indent="-285750">
              <a:buFontTx/>
              <a:buChar char="-"/>
            </a:pPr>
            <a:r>
              <a:rPr lang="zh-CN" altLang="en-US" sz="2400" dirty="0"/>
              <a:t>向量、矩阵也被称为</a:t>
            </a:r>
            <a:r>
              <a:rPr lang="en-US" altLang="zh-CN" sz="2400" dirty="0"/>
              <a:t>1</a:t>
            </a:r>
            <a:r>
              <a:rPr lang="zh-CN" altLang="en-US" sz="2400" dirty="0"/>
              <a:t>阶张量、</a:t>
            </a:r>
            <a:r>
              <a:rPr lang="en-US" altLang="zh-CN" sz="2400" dirty="0"/>
              <a:t>2</a:t>
            </a:r>
            <a:r>
              <a:rPr lang="zh-CN" altLang="en-US" sz="2400" dirty="0"/>
              <a:t>阶张量</a:t>
            </a:r>
            <a:endParaRPr lang="en-US" altLang="zh-CN" sz="2400" dirty="0"/>
          </a:p>
          <a:p>
            <a:pPr marL="285750" indent="-285750">
              <a:buFontTx/>
              <a:buChar char="-"/>
            </a:pPr>
            <a:r>
              <a:rPr lang="zh-CN" altLang="en-US" sz="2400" dirty="0"/>
              <a:t>每个指标可取的值的个数，被称为指标的</a:t>
            </a:r>
            <a:r>
              <a:rPr lang="zh-CN" altLang="en-US" sz="2400" b="1" dirty="0">
                <a:solidFill>
                  <a:srgbClr val="FF0000"/>
                </a:solidFill>
              </a:rPr>
              <a:t>维数</a:t>
            </a:r>
            <a:endParaRPr lang="en-US" altLang="zh-CN" sz="2400" b="1" dirty="0">
              <a:solidFill>
                <a:srgbClr val="FF0000"/>
              </a:solidFill>
            </a:endParaRPr>
          </a:p>
          <a:p>
            <a:pPr marL="285750" indent="-285750">
              <a:buFontTx/>
              <a:buChar char="-"/>
            </a:pPr>
            <a:r>
              <a:rPr lang="zh-CN" altLang="en-US" sz="2400" b="1" dirty="0"/>
              <a:t>张量的“直观”定义：多个指标标记下的一堆数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D3BD08C-5639-4E50-8AC5-EAAC6278DA70}"/>
              </a:ext>
            </a:extLst>
          </p:cNvPr>
          <p:cNvSpPr/>
          <p:nvPr/>
        </p:nvSpPr>
        <p:spPr>
          <a:xfrm>
            <a:off x="9987794" y="6101635"/>
            <a:ext cx="1975221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notebook:</a:t>
            </a:r>
          </a:p>
          <a:p>
            <a:r>
              <a:rPr lang="zh-CN" altLang="en-US" dirty="0"/>
              <a:t>sec1_1_basic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691FDC8-FA7D-459B-8349-1A45FCC77A17}"/>
              </a:ext>
            </a:extLst>
          </p:cNvPr>
          <p:cNvSpPr txBox="1"/>
          <p:nvPr/>
        </p:nvSpPr>
        <p:spPr>
          <a:xfrm>
            <a:off x="8468556" y="465264"/>
            <a:ext cx="3038475" cy="156966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2400" dirty="0"/>
              <a:t>注：关于代码的学习，提倡边用边学，一定要善于利用网络资源来解决问题</a:t>
            </a:r>
          </a:p>
        </p:txBody>
      </p:sp>
    </p:spTree>
    <p:extLst>
      <p:ext uri="{BB962C8B-B14F-4D97-AF65-F5344CB8AC3E}">
        <p14:creationId xmlns:p14="http://schemas.microsoft.com/office/powerpoint/2010/main" val="393208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686A0F2-E7CA-4568-B523-BA04EB401BD5}"/>
              </a:ext>
            </a:extLst>
          </p:cNvPr>
          <p:cNvSpPr txBox="1"/>
          <p:nvPr/>
        </p:nvSpPr>
        <p:spPr>
          <a:xfrm>
            <a:off x="757237" y="576263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1.2 </a:t>
            </a:r>
            <a:r>
              <a:rPr lang="zh-CN" altLang="en-US" sz="3200" dirty="0"/>
              <a:t>张量的图形表示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E386CC27-6575-450E-9100-CE7DF329B71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775" y="3154663"/>
            <a:ext cx="276225" cy="2952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2E61C69-5DCD-4771-BC4D-0F6650571A6B}"/>
              </a:ext>
            </a:extLst>
          </p:cNvPr>
          <p:cNvSpPr txBox="1"/>
          <p:nvPr/>
        </p:nvSpPr>
        <p:spPr>
          <a:xfrm>
            <a:off x="971550" y="2084538"/>
            <a:ext cx="9848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zh-CN" altLang="en-US" sz="2400" dirty="0"/>
              <a:t>张量用连接着</a:t>
            </a:r>
            <a:r>
              <a:rPr lang="en-US" altLang="zh-CN" sz="2400" dirty="0"/>
              <a:t>N</a:t>
            </a:r>
            <a:r>
              <a:rPr lang="zh-CN" altLang="en-US" sz="2400" dirty="0"/>
              <a:t>个腿（</a:t>
            </a:r>
            <a:r>
              <a:rPr lang="en-US" altLang="zh-CN" sz="2400" dirty="0"/>
              <a:t>bond</a:t>
            </a:r>
            <a:r>
              <a:rPr lang="zh-CN" altLang="en-US" sz="2400" dirty="0"/>
              <a:t>）的圆圈或方块表示，</a:t>
            </a:r>
            <a:r>
              <a:rPr lang="en-US" altLang="zh-CN" sz="2400" dirty="0"/>
              <a:t>N</a:t>
            </a:r>
            <a:r>
              <a:rPr lang="zh-CN" altLang="en-US" sz="2400" dirty="0"/>
              <a:t>为张量的阶数</a:t>
            </a: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754151F-EF67-44D2-AE85-C7B0FF295857}"/>
              </a:ext>
            </a:extLst>
          </p:cNvPr>
          <p:cNvSpPr txBox="1"/>
          <p:nvPr/>
        </p:nvSpPr>
        <p:spPr>
          <a:xfrm>
            <a:off x="1238176" y="3618709"/>
            <a:ext cx="847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标量</a:t>
            </a:r>
            <a:endParaRPr lang="en-US" altLang="zh-CN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29D336-5E22-41A4-8152-2544296128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675" y="2894163"/>
            <a:ext cx="276225" cy="58102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10306C1-D58A-4722-90FF-A8EE6BB4E147}"/>
              </a:ext>
            </a:extLst>
          </p:cNvPr>
          <p:cNvSpPr txBox="1"/>
          <p:nvPr/>
        </p:nvSpPr>
        <p:spPr>
          <a:xfrm>
            <a:off x="2628824" y="3599013"/>
            <a:ext cx="2047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向量</a:t>
            </a:r>
            <a:endParaRPr lang="en-US" altLang="zh-CN" sz="2400" dirty="0"/>
          </a:p>
          <a:p>
            <a:pPr algn="ctr"/>
            <a:r>
              <a:rPr lang="zh-CN" altLang="en-US" sz="2400" dirty="0"/>
              <a:t>（一阶张量）</a:t>
            </a:r>
            <a:endParaRPr lang="en-US" altLang="zh-CN" sz="2400" dirty="0"/>
          </a:p>
        </p:txBody>
      </p:sp>
      <p:pic>
        <p:nvPicPr>
          <p:cNvPr id="10" name="Picture 11">
            <a:extLst>
              <a:ext uri="{FF2B5EF4-FFF2-40B4-BE49-F238E27FC236}">
                <a16:creationId xmlns:a16="http://schemas.microsoft.com/office/drawing/2014/main" id="{ADFAB7CA-E64D-49B8-8B0C-013F0D55F3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324" y="2941788"/>
            <a:ext cx="428625" cy="5334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FB678BD-64E5-4A5A-A5D8-0AFA447034D2}"/>
              </a:ext>
            </a:extLst>
          </p:cNvPr>
          <p:cNvSpPr txBox="1"/>
          <p:nvPr/>
        </p:nvSpPr>
        <p:spPr>
          <a:xfrm>
            <a:off x="5219673" y="3618709"/>
            <a:ext cx="2047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矩阵</a:t>
            </a:r>
            <a:endParaRPr lang="en-US" altLang="zh-CN" sz="2400" dirty="0"/>
          </a:p>
          <a:p>
            <a:pPr algn="ctr"/>
            <a:r>
              <a:rPr lang="zh-CN" altLang="en-US" sz="2400" dirty="0"/>
              <a:t>（二阶张量）</a:t>
            </a:r>
            <a:endParaRPr lang="en-US" altLang="zh-CN" sz="2400" dirty="0"/>
          </a:p>
        </p:txBody>
      </p:sp>
      <p:pic>
        <p:nvPicPr>
          <p:cNvPr id="12" name="Picture 15">
            <a:extLst>
              <a:ext uri="{FF2B5EF4-FFF2-40B4-BE49-F238E27FC236}">
                <a16:creationId xmlns:a16="http://schemas.microsoft.com/office/drawing/2014/main" id="{8BBC47B1-54AB-47DD-B370-77C30196027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8165" y="2941788"/>
            <a:ext cx="838200" cy="5715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D320A7A-76BD-4FDA-AF95-87F7E73B6593}"/>
              </a:ext>
            </a:extLst>
          </p:cNvPr>
          <p:cNvSpPr txBox="1"/>
          <p:nvPr/>
        </p:nvSpPr>
        <p:spPr>
          <a:xfrm>
            <a:off x="8013302" y="3783678"/>
            <a:ext cx="2047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N</a:t>
            </a:r>
            <a:r>
              <a:rPr lang="zh-CN" altLang="en-US" sz="2400" dirty="0"/>
              <a:t>阶张量</a:t>
            </a:r>
            <a:endParaRPr lang="en-US" altLang="zh-CN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32B8AF2-2FF0-4AD4-B969-9C839B2DBF26}"/>
                  </a:ext>
                </a:extLst>
              </p:cNvPr>
              <p:cNvSpPr txBox="1"/>
              <p:nvPr/>
            </p:nvSpPr>
            <p:spPr>
              <a:xfrm>
                <a:off x="3506048" y="4497331"/>
                <a:ext cx="39292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32B8AF2-2FF0-4AD4-B969-9C839B2DBF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6048" y="4497331"/>
                <a:ext cx="392928" cy="369332"/>
              </a:xfrm>
              <a:prstGeom prst="rect">
                <a:avLst/>
              </a:prstGeom>
              <a:blipFill>
                <a:blip r:embed="rId6"/>
                <a:stretch>
                  <a:fillRect l="-9231" b="-1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7E12F0F-DCDB-47FB-93EE-5AA4D3C5DAFD}"/>
                  </a:ext>
                </a:extLst>
              </p:cNvPr>
              <p:cNvSpPr txBox="1"/>
              <p:nvPr/>
            </p:nvSpPr>
            <p:spPr>
              <a:xfrm>
                <a:off x="1449380" y="4477635"/>
                <a:ext cx="23576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7E12F0F-DCDB-47FB-93EE-5AA4D3C5DA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380" y="4477635"/>
                <a:ext cx="235769" cy="369332"/>
              </a:xfrm>
              <a:prstGeom prst="rect">
                <a:avLst/>
              </a:prstGeom>
              <a:blipFill>
                <a:blip r:embed="rId7"/>
                <a:stretch>
                  <a:fillRect l="-15789" r="-105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648E3A3-A693-4CEF-91BB-32E989AC5BFF}"/>
                  </a:ext>
                </a:extLst>
              </p:cNvPr>
              <p:cNvSpPr txBox="1"/>
              <p:nvPr/>
            </p:nvSpPr>
            <p:spPr>
              <a:xfrm>
                <a:off x="6065021" y="4497331"/>
                <a:ext cx="63754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𝑎𝑏</m:t>
                          </m:r>
                        </m:sub>
                      </m:sSub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648E3A3-A693-4CEF-91BB-32E989AC5B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5021" y="4497331"/>
                <a:ext cx="637547" cy="369332"/>
              </a:xfrm>
              <a:prstGeom prst="rect">
                <a:avLst/>
              </a:prstGeom>
              <a:blipFill>
                <a:blip r:embed="rId8"/>
                <a:stretch>
                  <a:fillRect l="-5714" r="-1905"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40F9F5EB-B52B-4B0D-9D97-50031AE888DB}"/>
                  </a:ext>
                </a:extLst>
              </p:cNvPr>
              <p:cNvSpPr txBox="1"/>
              <p:nvPr/>
            </p:nvSpPr>
            <p:spPr>
              <a:xfrm>
                <a:off x="8654305" y="4451036"/>
                <a:ext cx="1137363" cy="4156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40F9F5EB-B52B-4B0D-9D97-50031AE888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4305" y="4451036"/>
                <a:ext cx="1137363" cy="415627"/>
              </a:xfrm>
              <a:prstGeom prst="rect">
                <a:avLst/>
              </a:prstGeom>
              <a:blipFill>
                <a:blip r:embed="rId9"/>
                <a:stretch>
                  <a:fillRect l="-4839" b="-117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77382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686A0F2-E7CA-4568-B523-BA04EB401BD5}"/>
              </a:ext>
            </a:extLst>
          </p:cNvPr>
          <p:cNvSpPr txBox="1"/>
          <p:nvPr/>
        </p:nvSpPr>
        <p:spPr>
          <a:xfrm>
            <a:off x="757237" y="576263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1.3 </a:t>
            </a:r>
            <a:r>
              <a:rPr lang="zh-CN" altLang="en-US" sz="3200" dirty="0"/>
              <a:t>张量的基本操作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FE359C-5757-4054-AEC6-29EA3C94446D}"/>
              </a:ext>
            </a:extLst>
          </p:cNvPr>
          <p:cNvSpPr/>
          <p:nvPr/>
        </p:nvSpPr>
        <p:spPr>
          <a:xfrm>
            <a:off x="1459616" y="1963618"/>
            <a:ext cx="927276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zh-CN" altLang="en-US" sz="2400" dirty="0"/>
              <a:t>张量可进行</a:t>
            </a:r>
            <a:r>
              <a:rPr lang="zh-CN" altLang="en-US" sz="2400" b="1" dirty="0">
                <a:solidFill>
                  <a:srgbClr val="FF0000"/>
                </a:solidFill>
              </a:rPr>
              <a:t>切片</a:t>
            </a:r>
            <a:r>
              <a:rPr lang="zh-CN" altLang="en-US" sz="2400" dirty="0"/>
              <a:t>操作，提取相关的元素</a:t>
            </a:r>
            <a:endParaRPr lang="en-US" altLang="zh-CN" sz="2400" dirty="0"/>
          </a:p>
          <a:p>
            <a:pPr marL="285750" indent="-285750">
              <a:buFontTx/>
              <a:buChar char="-"/>
            </a:pPr>
            <a:r>
              <a:rPr lang="zh-CN" altLang="en-US" sz="2400" dirty="0"/>
              <a:t>张量指标的顺序可通过</a:t>
            </a:r>
            <a:r>
              <a:rPr lang="en-US" altLang="zh-CN" sz="2400" b="1" dirty="0">
                <a:solidFill>
                  <a:srgbClr val="FF0000"/>
                </a:solidFill>
              </a:rPr>
              <a:t>transpose</a:t>
            </a:r>
            <a:r>
              <a:rPr lang="zh-CN" altLang="en-US" sz="2400" dirty="0"/>
              <a:t>命令进行改变</a:t>
            </a:r>
            <a:endParaRPr lang="en-US" altLang="zh-CN" sz="2400" dirty="0"/>
          </a:p>
          <a:p>
            <a:pPr marL="285750" indent="-285750">
              <a:buFontTx/>
              <a:buChar char="-"/>
            </a:pPr>
            <a:r>
              <a:rPr lang="zh-CN" altLang="en-US" sz="2400" dirty="0"/>
              <a:t>张量的阶数可通过</a:t>
            </a:r>
            <a:r>
              <a:rPr lang="en-US" altLang="zh-CN" sz="2400" b="1" dirty="0">
                <a:solidFill>
                  <a:srgbClr val="FF0000"/>
                </a:solidFill>
              </a:rPr>
              <a:t>reshape</a:t>
            </a:r>
            <a:r>
              <a:rPr lang="zh-CN" altLang="en-US" sz="2400" dirty="0"/>
              <a:t>命令相互转换</a:t>
            </a:r>
            <a:endParaRPr lang="en-US" altLang="zh-CN" sz="2400" dirty="0"/>
          </a:p>
          <a:p>
            <a:pPr marL="285750" indent="-285750">
              <a:buFontTx/>
              <a:buChar char="-"/>
            </a:pPr>
            <a:r>
              <a:rPr lang="zh-CN" altLang="en-US" sz="2400" dirty="0"/>
              <a:t>使用</a:t>
            </a:r>
            <a:r>
              <a:rPr lang="en-US" altLang="zh-CN" sz="2400" dirty="0"/>
              <a:t>transpose</a:t>
            </a:r>
            <a:r>
              <a:rPr lang="zh-CN" altLang="en-US" sz="2400" dirty="0"/>
              <a:t>与</a:t>
            </a:r>
            <a:r>
              <a:rPr lang="en-US" altLang="zh-CN" sz="2400" dirty="0"/>
              <a:t>reshape</a:t>
            </a:r>
            <a:r>
              <a:rPr lang="zh-CN" altLang="en-US" sz="2400" dirty="0"/>
              <a:t>命令转换张量前后，其所包含的元素总个数不变，意义仅在于</a:t>
            </a:r>
            <a:r>
              <a:rPr lang="zh-CN" altLang="en-US" sz="2400" b="1" dirty="0"/>
              <a:t>采用不同了的</a:t>
            </a:r>
            <a:r>
              <a:rPr lang="en-US" altLang="zh-CN" sz="2400" b="1" dirty="0"/>
              <a:t>index</a:t>
            </a:r>
            <a:r>
              <a:rPr lang="zh-CN" altLang="en-US" sz="2400" b="1" dirty="0"/>
              <a:t>标记各个元素</a:t>
            </a:r>
            <a:endParaRPr lang="en-US" altLang="zh-CN" sz="2400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AC8D694-917A-4567-B329-B0653369B259}"/>
              </a:ext>
            </a:extLst>
          </p:cNvPr>
          <p:cNvSpPr/>
          <p:nvPr/>
        </p:nvSpPr>
        <p:spPr>
          <a:xfrm>
            <a:off x="9784884" y="5958571"/>
            <a:ext cx="2079415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Notebook: </a:t>
            </a:r>
          </a:p>
          <a:p>
            <a:r>
              <a:rPr lang="zh-CN" altLang="en-US" dirty="0"/>
              <a:t>sec1_1_basic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DDC5389-11B9-4A63-B7B8-81F875CC30A6}"/>
                  </a:ext>
                </a:extLst>
              </p:cNvPr>
              <p:cNvSpPr/>
              <p:nvPr/>
            </p:nvSpPr>
            <p:spPr>
              <a:xfrm>
                <a:off x="1847847" y="4268871"/>
                <a:ext cx="7791453" cy="1323439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wrap="square">
                <a:spAutoFit/>
              </a:bodyPr>
              <a:lstStyle/>
              <a:p>
                <a:pPr>
                  <a:spcAft>
                    <a:spcPts val="1600"/>
                  </a:spcAft>
                </a:pPr>
                <a:r>
                  <a:rPr lang="zh-CN" altLang="en-US" sz="2000" b="1" dirty="0"/>
                  <a:t>练习</a:t>
                </a:r>
                <a:r>
                  <a:rPr lang="zh-CN" altLang="en-US" sz="2000" dirty="0"/>
                  <a:t>：建立任意随机三阶张量，设其形状（</a:t>
                </a:r>
                <a:r>
                  <a:rPr lang="en-US" altLang="zh-CN" sz="2000" dirty="0"/>
                  <a:t>shape</a:t>
                </a:r>
                <a:r>
                  <a:rPr lang="zh-CN" altLang="en-US" sz="2000" dirty="0"/>
                  <a:t>）为</a:t>
                </a:r>
                <a14:m>
                  <m:oMath xmlns:m="http://schemas.openxmlformats.org/officeDocument/2006/math">
                    <m:r>
                      <a:rPr lang="en-US" altLang="zh-CN" sz="20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dirty="0"/>
                  <a:t>，先将其</a:t>
                </a:r>
                <a:r>
                  <a:rPr lang="en-US" altLang="zh-CN" sz="2000" dirty="0"/>
                  <a:t>reshape</a:t>
                </a:r>
                <a:r>
                  <a:rPr lang="zh-CN" altLang="en-US" sz="2000" dirty="0"/>
                  <a:t>成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dirty="0"/>
                  <a:t>的矩阵，再直接将该矩阵</a:t>
                </a:r>
                <a:r>
                  <a:rPr lang="en-US" altLang="zh-CN" sz="2000" dirty="0"/>
                  <a:t>reshape</a:t>
                </a:r>
                <a:r>
                  <a:rPr lang="zh-CN" altLang="en-US" sz="2000" dirty="0"/>
                  <a:t>成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dirty="0"/>
                  <a:t>的矩阵，最后将所得矩阵</a:t>
                </a:r>
                <a:r>
                  <a:rPr lang="en-US" altLang="zh-CN" sz="2000" dirty="0"/>
                  <a:t>reshape</a:t>
                </a:r>
                <a:r>
                  <a:rPr lang="zh-CN" altLang="en-US" sz="2000" dirty="0"/>
                  <a:t>成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dirty="0"/>
                  <a:t>的三阶张量，检查最后所得张量与所建立的张量是否相等。</a:t>
                </a:r>
                <a:endParaRPr lang="en-US" altLang="zh-CN" sz="2000" dirty="0"/>
              </a:p>
            </p:txBody>
          </p:sp>
        </mc:Choice>
        <mc:Fallback xmlns="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DDC5389-11B9-4A63-B7B8-81F875CC30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7847" y="4268871"/>
                <a:ext cx="7791453" cy="1323439"/>
              </a:xfrm>
              <a:prstGeom prst="rect">
                <a:avLst/>
              </a:prstGeom>
              <a:blipFill>
                <a:blip r:embed="rId2"/>
                <a:stretch>
                  <a:fillRect l="-703" t="-1826" r="-391" b="-68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05578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矩形 63">
            <a:extLst>
              <a:ext uri="{FF2B5EF4-FFF2-40B4-BE49-F238E27FC236}">
                <a16:creationId xmlns:a16="http://schemas.microsoft.com/office/drawing/2014/main" id="{2073B9B2-57BF-454B-AF53-45106E3B46D6}"/>
              </a:ext>
            </a:extLst>
          </p:cNvPr>
          <p:cNvSpPr/>
          <p:nvPr/>
        </p:nvSpPr>
        <p:spPr>
          <a:xfrm>
            <a:off x="403780" y="4932992"/>
            <a:ext cx="5240938" cy="184880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>
            <a:extLst>
              <a:ext uri="{FF2B5EF4-FFF2-40B4-BE49-F238E27FC236}">
                <a16:creationId xmlns:a16="http://schemas.microsoft.com/office/drawing/2014/main" id="{BBC75BDF-3E7D-41E0-8AB8-2D6C21A9BED3}"/>
              </a:ext>
            </a:extLst>
          </p:cNvPr>
          <p:cNvSpPr/>
          <p:nvPr/>
        </p:nvSpPr>
        <p:spPr>
          <a:xfrm>
            <a:off x="6896100" y="265028"/>
            <a:ext cx="5105400" cy="150671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857F39D-7AF2-49B0-AC6D-F4F6196DB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>
                <a:latin typeface="+mn-lt"/>
                <a:ea typeface="+mn-ea"/>
                <a:cs typeface="+mn-cs"/>
              </a:rPr>
              <a:t>1.4 </a:t>
            </a:r>
            <a:r>
              <a:rPr lang="zh-CN" altLang="en-US" sz="3200" dirty="0">
                <a:latin typeface="+mn-lt"/>
                <a:ea typeface="+mn-ea"/>
                <a:cs typeface="+mn-cs"/>
              </a:rPr>
              <a:t>张量的基本运算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CC6A4D-DF29-4942-BA3A-FCE4F9CED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5667" y="1569996"/>
            <a:ext cx="3166533" cy="646331"/>
          </a:xfrm>
        </p:spPr>
        <p:txBody>
          <a:bodyPr/>
          <a:lstStyle/>
          <a:p>
            <a:pPr>
              <a:buFontTx/>
              <a:buChar char="-"/>
            </a:pPr>
            <a:r>
              <a:rPr lang="zh-CN" altLang="en-US" dirty="0"/>
              <a:t>向量内积</a:t>
            </a:r>
            <a:endParaRPr lang="en-US" altLang="zh-CN" dirty="0"/>
          </a:p>
          <a:p>
            <a:pPr>
              <a:buFontTx/>
              <a:buChar char="-"/>
            </a:pP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329956E5-84D1-48C8-A917-F34859698968}"/>
                  </a:ext>
                </a:extLst>
              </p:cNvPr>
              <p:cNvSpPr txBox="1"/>
              <p:nvPr/>
            </p:nvSpPr>
            <p:spPr>
              <a:xfrm>
                <a:off x="1610220" y="2216327"/>
                <a:ext cx="1765804" cy="8962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329956E5-84D1-48C8-A917-F348596989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0220" y="2216327"/>
                <a:ext cx="1765804" cy="89620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文本框 95">
                <a:extLst>
                  <a:ext uri="{FF2B5EF4-FFF2-40B4-BE49-F238E27FC236}">
                    <a16:creationId xmlns:a16="http://schemas.microsoft.com/office/drawing/2014/main" id="{2D361B19-E031-48AC-9DA2-0DFEC105852E}"/>
                  </a:ext>
                </a:extLst>
              </p:cNvPr>
              <p:cNvSpPr txBox="1"/>
              <p:nvPr/>
            </p:nvSpPr>
            <p:spPr>
              <a:xfrm>
                <a:off x="8540114" y="2225219"/>
                <a:ext cx="2951577" cy="8962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𝑎𝑏</m:t>
                              </m:r>
                            </m:sub>
                          </m:sSub>
                        </m:e>
                      </m:nary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𝑥𝑀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96" name="文本框 95">
                <a:extLst>
                  <a:ext uri="{FF2B5EF4-FFF2-40B4-BE49-F238E27FC236}">
                    <a16:creationId xmlns:a16="http://schemas.microsoft.com/office/drawing/2014/main" id="{2D361B19-E031-48AC-9DA2-0DFEC10585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0114" y="2225219"/>
                <a:ext cx="2951577" cy="89620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9" name="内容占位符 2">
            <a:extLst>
              <a:ext uri="{FF2B5EF4-FFF2-40B4-BE49-F238E27FC236}">
                <a16:creationId xmlns:a16="http://schemas.microsoft.com/office/drawing/2014/main" id="{091953AE-5D28-4943-8DA1-9FE9340F5D1F}"/>
              </a:ext>
            </a:extLst>
          </p:cNvPr>
          <p:cNvSpPr txBox="1">
            <a:spLocks/>
          </p:cNvSpPr>
          <p:nvPr/>
        </p:nvSpPr>
        <p:spPr>
          <a:xfrm>
            <a:off x="6194194" y="2390570"/>
            <a:ext cx="3166533" cy="646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zh-CN" altLang="en-US" dirty="0"/>
              <a:t>向量乘矩阵</a:t>
            </a:r>
            <a:endParaRPr lang="en-US" altLang="zh-CN" dirty="0"/>
          </a:p>
        </p:txBody>
      </p:sp>
      <p:sp>
        <p:nvSpPr>
          <p:cNvPr id="110" name="内容占位符 2">
            <a:extLst>
              <a:ext uri="{FF2B5EF4-FFF2-40B4-BE49-F238E27FC236}">
                <a16:creationId xmlns:a16="http://schemas.microsoft.com/office/drawing/2014/main" id="{CE97CA3B-F130-46DF-A4F9-0F37999B11E2}"/>
              </a:ext>
            </a:extLst>
          </p:cNvPr>
          <p:cNvSpPr txBox="1">
            <a:spLocks/>
          </p:cNvSpPr>
          <p:nvPr/>
        </p:nvSpPr>
        <p:spPr>
          <a:xfrm>
            <a:off x="886808" y="3467412"/>
            <a:ext cx="3166533" cy="646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zh-CN" altLang="en-US" dirty="0"/>
              <a:t>矩阵乘矩阵</a:t>
            </a:r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文本框 111">
                <a:extLst>
                  <a:ext uri="{FF2B5EF4-FFF2-40B4-BE49-F238E27FC236}">
                    <a16:creationId xmlns:a16="http://schemas.microsoft.com/office/drawing/2014/main" id="{430F298A-97B7-4B9D-8F9D-4F8C7B907103}"/>
                  </a:ext>
                </a:extLst>
              </p:cNvPr>
              <p:cNvSpPr txBox="1"/>
              <p:nvPr/>
            </p:nvSpPr>
            <p:spPr>
              <a:xfrm>
                <a:off x="3260249" y="3258537"/>
                <a:ext cx="3215304" cy="8962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𝑎𝑐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𝑎𝑏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𝑏𝑐</m:t>
                              </m:r>
                            </m:sub>
                          </m:sSub>
                        </m:e>
                      </m:nary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𝐴𝐵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12" name="文本框 111">
                <a:extLst>
                  <a:ext uri="{FF2B5EF4-FFF2-40B4-BE49-F238E27FC236}">
                    <a16:creationId xmlns:a16="http://schemas.microsoft.com/office/drawing/2014/main" id="{430F298A-97B7-4B9D-8F9D-4F8C7B9071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0249" y="3258537"/>
                <a:ext cx="3215304" cy="89620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7" name="组合 126">
            <a:extLst>
              <a:ext uri="{FF2B5EF4-FFF2-40B4-BE49-F238E27FC236}">
                <a16:creationId xmlns:a16="http://schemas.microsoft.com/office/drawing/2014/main" id="{C4DA20B7-8978-4183-B6EE-9A7EF09F9B9D}"/>
              </a:ext>
            </a:extLst>
          </p:cNvPr>
          <p:cNvGrpSpPr/>
          <p:nvPr/>
        </p:nvGrpSpPr>
        <p:grpSpPr>
          <a:xfrm>
            <a:off x="3765647" y="1790698"/>
            <a:ext cx="754414" cy="1171154"/>
            <a:chOff x="3000775" y="2425984"/>
            <a:chExt cx="754414" cy="1171154"/>
          </a:xfrm>
        </p:grpSpPr>
        <p:pic>
          <p:nvPicPr>
            <p:cNvPr id="5" name="Picture 7">
              <a:extLst>
                <a:ext uri="{FF2B5EF4-FFF2-40B4-BE49-F238E27FC236}">
                  <a16:creationId xmlns:a16="http://schemas.microsoft.com/office/drawing/2014/main" id="{904C441C-1ED0-4CAE-BC61-05B0FE036EA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0845" y="2767987"/>
              <a:ext cx="276225" cy="58102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CB8D912-9BC2-47C1-A417-79693CDEF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5556" y="2552881"/>
              <a:ext cx="276225" cy="29527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矩形 87">
                  <a:extLst>
                    <a:ext uri="{FF2B5EF4-FFF2-40B4-BE49-F238E27FC236}">
                      <a16:creationId xmlns:a16="http://schemas.microsoft.com/office/drawing/2014/main" id="{2EFB392F-C22B-4EB8-9023-79A809A79536}"/>
                    </a:ext>
                  </a:extLst>
                </p:cNvPr>
                <p:cNvSpPr/>
                <p:nvPr/>
              </p:nvSpPr>
              <p:spPr>
                <a:xfrm>
                  <a:off x="3176537" y="2732724"/>
                  <a:ext cx="381066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88" name="矩形 87">
                  <a:extLst>
                    <a:ext uri="{FF2B5EF4-FFF2-40B4-BE49-F238E27FC236}">
                      <a16:creationId xmlns:a16="http://schemas.microsoft.com/office/drawing/2014/main" id="{2EFB392F-C22B-4EB8-9023-79A809A7953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76537" y="2732724"/>
                  <a:ext cx="381066" cy="3693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矩形 88">
                  <a:extLst>
                    <a:ext uri="{FF2B5EF4-FFF2-40B4-BE49-F238E27FC236}">
                      <a16:creationId xmlns:a16="http://schemas.microsoft.com/office/drawing/2014/main" id="{735C5CAC-0CC4-42B5-8A14-1A0765A40BA8}"/>
                    </a:ext>
                  </a:extLst>
                </p:cNvPr>
                <p:cNvSpPr/>
                <p:nvPr/>
              </p:nvSpPr>
              <p:spPr>
                <a:xfrm>
                  <a:off x="3058005" y="2501374"/>
                  <a:ext cx="37760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89" name="矩形 88">
                  <a:extLst>
                    <a:ext uri="{FF2B5EF4-FFF2-40B4-BE49-F238E27FC236}">
                      <a16:creationId xmlns:a16="http://schemas.microsoft.com/office/drawing/2014/main" id="{735C5CAC-0CC4-42B5-8A14-1A0765A40BA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58005" y="2501374"/>
                  <a:ext cx="377603" cy="369332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矩形 89">
                  <a:extLst>
                    <a:ext uri="{FF2B5EF4-FFF2-40B4-BE49-F238E27FC236}">
                      <a16:creationId xmlns:a16="http://schemas.microsoft.com/office/drawing/2014/main" id="{3715FE89-41AB-4CA9-AEC2-1B0FFA6BBFB5}"/>
                    </a:ext>
                  </a:extLst>
                </p:cNvPr>
                <p:cNvSpPr/>
                <p:nvPr/>
              </p:nvSpPr>
              <p:spPr>
                <a:xfrm>
                  <a:off x="3057521" y="3014874"/>
                  <a:ext cx="38100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90" name="矩形 89">
                  <a:extLst>
                    <a:ext uri="{FF2B5EF4-FFF2-40B4-BE49-F238E27FC236}">
                      <a16:creationId xmlns:a16="http://schemas.microsoft.com/office/drawing/2014/main" id="{3715FE89-41AB-4CA9-AEC2-1B0FFA6BBFB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57521" y="3014874"/>
                  <a:ext cx="381002" cy="369332"/>
                </a:xfrm>
                <a:prstGeom prst="rect">
                  <a:avLst/>
                </a:prstGeom>
                <a:blipFill>
                  <a:blip r:embed="rId10"/>
                  <a:stretch>
                    <a:fillRect b="-655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8" name="矩形: 圆角 117">
              <a:extLst>
                <a:ext uri="{FF2B5EF4-FFF2-40B4-BE49-F238E27FC236}">
                  <a16:creationId xmlns:a16="http://schemas.microsoft.com/office/drawing/2014/main" id="{93CED415-0E6F-408B-8391-BF58936BCDE1}"/>
                </a:ext>
              </a:extLst>
            </p:cNvPr>
            <p:cNvSpPr/>
            <p:nvPr/>
          </p:nvSpPr>
          <p:spPr>
            <a:xfrm>
              <a:off x="3000775" y="2425984"/>
              <a:ext cx="479184" cy="1049054"/>
            </a:xfrm>
            <a:prstGeom prst="roundRect">
              <a:avLst>
                <a:gd name="adj" fmla="val 50000"/>
              </a:avLst>
            </a:prstGeom>
            <a:noFill/>
            <a:ln w="28575"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9" name="矩形 118">
                  <a:extLst>
                    <a:ext uri="{FF2B5EF4-FFF2-40B4-BE49-F238E27FC236}">
                      <a16:creationId xmlns:a16="http://schemas.microsoft.com/office/drawing/2014/main" id="{55BC240A-0B79-4F6A-9FD3-80F9F113048B}"/>
                    </a:ext>
                  </a:extLst>
                </p:cNvPr>
                <p:cNvSpPr/>
                <p:nvPr/>
              </p:nvSpPr>
              <p:spPr>
                <a:xfrm>
                  <a:off x="3360017" y="3227806"/>
                  <a:ext cx="39517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19" name="矩形 118">
                  <a:extLst>
                    <a:ext uri="{FF2B5EF4-FFF2-40B4-BE49-F238E27FC236}">
                      <a16:creationId xmlns:a16="http://schemas.microsoft.com/office/drawing/2014/main" id="{55BC240A-0B79-4F6A-9FD3-80F9F113048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60017" y="3227806"/>
                  <a:ext cx="395172" cy="369332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8" name="组合 147">
            <a:extLst>
              <a:ext uri="{FF2B5EF4-FFF2-40B4-BE49-F238E27FC236}">
                <a16:creationId xmlns:a16="http://schemas.microsoft.com/office/drawing/2014/main" id="{545C1683-7A75-4AA4-9773-88742D48783A}"/>
              </a:ext>
            </a:extLst>
          </p:cNvPr>
          <p:cNvGrpSpPr/>
          <p:nvPr/>
        </p:nvGrpSpPr>
        <p:grpSpPr>
          <a:xfrm>
            <a:off x="7526216" y="3194433"/>
            <a:ext cx="1681039" cy="794247"/>
            <a:chOff x="5388628" y="2291993"/>
            <a:chExt cx="1681039" cy="794247"/>
          </a:xfrm>
        </p:grpSpPr>
        <p:grpSp>
          <p:nvGrpSpPr>
            <p:cNvPr id="97" name="组合 96">
              <a:extLst>
                <a:ext uri="{FF2B5EF4-FFF2-40B4-BE49-F238E27FC236}">
                  <a16:creationId xmlns:a16="http://schemas.microsoft.com/office/drawing/2014/main" id="{2E1287F0-398A-4D4D-8B7A-EDB305ABA03F}"/>
                </a:ext>
              </a:extLst>
            </p:cNvPr>
            <p:cNvGrpSpPr/>
            <p:nvPr/>
          </p:nvGrpSpPr>
          <p:grpSpPr>
            <a:xfrm>
              <a:off x="5519570" y="2468780"/>
              <a:ext cx="1550097" cy="276226"/>
              <a:chOff x="3984610" y="2799783"/>
              <a:chExt cx="1550097" cy="276226"/>
            </a:xfrm>
          </p:grpSpPr>
          <p:cxnSp>
            <p:nvCxnSpPr>
              <p:cNvPr id="95" name="直接连接符 94">
                <a:extLst>
                  <a:ext uri="{FF2B5EF4-FFF2-40B4-BE49-F238E27FC236}">
                    <a16:creationId xmlns:a16="http://schemas.microsoft.com/office/drawing/2014/main" id="{47FDE2E5-748F-4AB0-8648-87E45191FC02}"/>
                  </a:ext>
                </a:extLst>
              </p:cNvPr>
              <p:cNvCxnSpPr>
                <a:cxnSpLocks/>
                <a:stCxn id="92" idx="3"/>
              </p:cNvCxnSpPr>
              <p:nvPr/>
            </p:nvCxnSpPr>
            <p:spPr>
              <a:xfrm>
                <a:off x="4260835" y="2937897"/>
                <a:ext cx="1273872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2" name="矩形: 圆角 91">
                <a:extLst>
                  <a:ext uri="{FF2B5EF4-FFF2-40B4-BE49-F238E27FC236}">
                    <a16:creationId xmlns:a16="http://schemas.microsoft.com/office/drawing/2014/main" id="{FF9A570E-51FB-45BE-8B18-CFAFA6738810}"/>
                  </a:ext>
                </a:extLst>
              </p:cNvPr>
              <p:cNvSpPr/>
              <p:nvPr/>
            </p:nvSpPr>
            <p:spPr>
              <a:xfrm>
                <a:off x="3984610" y="2799784"/>
                <a:ext cx="276225" cy="276225"/>
              </a:xfrm>
              <a:prstGeom prst="roundRect">
                <a:avLst/>
              </a:prstGeom>
              <a:solidFill>
                <a:srgbClr val="53DDBA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矩形: 圆角 92">
                <a:extLst>
                  <a:ext uri="{FF2B5EF4-FFF2-40B4-BE49-F238E27FC236}">
                    <a16:creationId xmlns:a16="http://schemas.microsoft.com/office/drawing/2014/main" id="{C3E9BFEA-B7E3-4C63-9069-1384D64EEEC2}"/>
                  </a:ext>
                </a:extLst>
              </p:cNvPr>
              <p:cNvSpPr/>
              <p:nvPr/>
            </p:nvSpPr>
            <p:spPr>
              <a:xfrm>
                <a:off x="4622241" y="2799783"/>
                <a:ext cx="276225" cy="276225"/>
              </a:xfrm>
              <a:prstGeom prst="roundRect">
                <a:avLst/>
              </a:prstGeom>
              <a:solidFill>
                <a:srgbClr val="53DDBA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2" name="矩形 101">
                  <a:extLst>
                    <a:ext uri="{FF2B5EF4-FFF2-40B4-BE49-F238E27FC236}">
                      <a16:creationId xmlns:a16="http://schemas.microsoft.com/office/drawing/2014/main" id="{92BCBF95-4D59-4EED-A21E-A19625348437}"/>
                    </a:ext>
                  </a:extLst>
                </p:cNvPr>
                <p:cNvSpPr/>
                <p:nvPr/>
              </p:nvSpPr>
              <p:spPr>
                <a:xfrm>
                  <a:off x="5472490" y="2427411"/>
                  <a:ext cx="37895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02" name="矩形 101">
                  <a:extLst>
                    <a:ext uri="{FF2B5EF4-FFF2-40B4-BE49-F238E27FC236}">
                      <a16:creationId xmlns:a16="http://schemas.microsoft.com/office/drawing/2014/main" id="{92BCBF95-4D59-4EED-A21E-A1962534843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72490" y="2427411"/>
                  <a:ext cx="378950" cy="369332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3" name="矩形 102">
                  <a:extLst>
                    <a:ext uri="{FF2B5EF4-FFF2-40B4-BE49-F238E27FC236}">
                      <a16:creationId xmlns:a16="http://schemas.microsoft.com/office/drawing/2014/main" id="{14BAF04E-3595-4484-BDEB-11291F09F04E}"/>
                    </a:ext>
                  </a:extLst>
                </p:cNvPr>
                <p:cNvSpPr/>
                <p:nvPr/>
              </p:nvSpPr>
              <p:spPr>
                <a:xfrm>
                  <a:off x="6070315" y="2446879"/>
                  <a:ext cx="44999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03" name="矩形 102">
                  <a:extLst>
                    <a:ext uri="{FF2B5EF4-FFF2-40B4-BE49-F238E27FC236}">
                      <a16:creationId xmlns:a16="http://schemas.microsoft.com/office/drawing/2014/main" id="{14BAF04E-3595-4484-BDEB-11291F09F0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70315" y="2446879"/>
                  <a:ext cx="449995" cy="369332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4" name="矩形 103">
                  <a:extLst>
                    <a:ext uri="{FF2B5EF4-FFF2-40B4-BE49-F238E27FC236}">
                      <a16:creationId xmlns:a16="http://schemas.microsoft.com/office/drawing/2014/main" id="{71989F84-973F-422B-A69E-FCB3564B8B79}"/>
                    </a:ext>
                  </a:extLst>
                </p:cNvPr>
                <p:cNvSpPr/>
                <p:nvPr/>
              </p:nvSpPr>
              <p:spPr>
                <a:xfrm>
                  <a:off x="5778251" y="2291993"/>
                  <a:ext cx="37895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04" name="矩形 103">
                  <a:extLst>
                    <a:ext uri="{FF2B5EF4-FFF2-40B4-BE49-F238E27FC236}">
                      <a16:creationId xmlns:a16="http://schemas.microsoft.com/office/drawing/2014/main" id="{71989F84-973F-422B-A69E-FCB3564B8B7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78251" y="2291993"/>
                  <a:ext cx="378950" cy="369332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5" name="矩形 104">
                  <a:extLst>
                    <a:ext uri="{FF2B5EF4-FFF2-40B4-BE49-F238E27FC236}">
                      <a16:creationId xmlns:a16="http://schemas.microsoft.com/office/drawing/2014/main" id="{97844D5E-DB34-49D8-901E-39A5BE631674}"/>
                    </a:ext>
                  </a:extLst>
                </p:cNvPr>
                <p:cNvSpPr/>
                <p:nvPr/>
              </p:nvSpPr>
              <p:spPr>
                <a:xfrm>
                  <a:off x="6869833" y="2291993"/>
                  <a:ext cx="136780" cy="36933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05" name="矩形 104">
                  <a:extLst>
                    <a:ext uri="{FF2B5EF4-FFF2-40B4-BE49-F238E27FC236}">
                      <a16:creationId xmlns:a16="http://schemas.microsoft.com/office/drawing/2014/main" id="{97844D5E-DB34-49D8-901E-39A5BE63167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69833" y="2291993"/>
                  <a:ext cx="136780" cy="369332"/>
                </a:xfrm>
                <a:prstGeom prst="rect">
                  <a:avLst/>
                </a:prstGeom>
                <a:blipFill>
                  <a:blip r:embed="rId15"/>
                  <a:stretch>
                    <a:fillRect l="-13636" r="-10454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0" name="矩形: 圆角 119">
              <a:extLst>
                <a:ext uri="{FF2B5EF4-FFF2-40B4-BE49-F238E27FC236}">
                  <a16:creationId xmlns:a16="http://schemas.microsoft.com/office/drawing/2014/main" id="{0147DA8C-E38D-4E0D-BE40-3A97A71E1560}"/>
                </a:ext>
              </a:extLst>
            </p:cNvPr>
            <p:cNvSpPr/>
            <p:nvPr/>
          </p:nvSpPr>
          <p:spPr>
            <a:xfrm>
              <a:off x="5388628" y="2324475"/>
              <a:ext cx="1359304" cy="538043"/>
            </a:xfrm>
            <a:prstGeom prst="roundRect">
              <a:avLst>
                <a:gd name="adj" fmla="val 50000"/>
              </a:avLst>
            </a:prstGeom>
            <a:noFill/>
            <a:ln w="28575"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1" name="矩形 120">
                  <a:extLst>
                    <a:ext uri="{FF2B5EF4-FFF2-40B4-BE49-F238E27FC236}">
                      <a16:creationId xmlns:a16="http://schemas.microsoft.com/office/drawing/2014/main" id="{D62D605A-2604-41C0-B03F-4B51BDB706A7}"/>
                    </a:ext>
                  </a:extLst>
                </p:cNvPr>
                <p:cNvSpPr/>
                <p:nvPr/>
              </p:nvSpPr>
              <p:spPr>
                <a:xfrm>
                  <a:off x="6536582" y="2716908"/>
                  <a:ext cx="37895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𝑣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21" name="矩形 120">
                  <a:extLst>
                    <a:ext uri="{FF2B5EF4-FFF2-40B4-BE49-F238E27FC236}">
                      <a16:creationId xmlns:a16="http://schemas.microsoft.com/office/drawing/2014/main" id="{D62D605A-2604-41C0-B03F-4B51BDB706A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36582" y="2716908"/>
                  <a:ext cx="378950" cy="369332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94721B61-C3F4-4237-A239-A52EBDE4E56A}"/>
              </a:ext>
            </a:extLst>
          </p:cNvPr>
          <p:cNvGrpSpPr/>
          <p:nvPr/>
        </p:nvGrpSpPr>
        <p:grpSpPr>
          <a:xfrm>
            <a:off x="2116737" y="4026356"/>
            <a:ext cx="2083743" cy="906636"/>
            <a:chOff x="1050566" y="4668294"/>
            <a:chExt cx="2083743" cy="906636"/>
          </a:xfrm>
        </p:grpSpPr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4F38FDC2-4F92-4AC5-B5CE-69B411F76632}"/>
                </a:ext>
              </a:extLst>
            </p:cNvPr>
            <p:cNvGrpSpPr/>
            <p:nvPr/>
          </p:nvGrpSpPr>
          <p:grpSpPr>
            <a:xfrm>
              <a:off x="1253065" y="4857293"/>
              <a:ext cx="1662599" cy="276226"/>
              <a:chOff x="3595200" y="2799783"/>
              <a:chExt cx="1662599" cy="276226"/>
            </a:xfrm>
          </p:grpSpPr>
          <p:cxnSp>
            <p:nvCxnSpPr>
              <p:cNvPr id="107" name="直接连接符 106">
                <a:extLst>
                  <a:ext uri="{FF2B5EF4-FFF2-40B4-BE49-F238E27FC236}">
                    <a16:creationId xmlns:a16="http://schemas.microsoft.com/office/drawing/2014/main" id="{62DC88C0-D543-4ED5-B4B1-C6F0C92BE8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95200" y="2937897"/>
                <a:ext cx="1662599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8" name="矩形: 圆角 107">
                <a:extLst>
                  <a:ext uri="{FF2B5EF4-FFF2-40B4-BE49-F238E27FC236}">
                    <a16:creationId xmlns:a16="http://schemas.microsoft.com/office/drawing/2014/main" id="{C849FA8F-F226-4E94-9DD8-7599E0166DD0}"/>
                  </a:ext>
                </a:extLst>
              </p:cNvPr>
              <p:cNvSpPr/>
              <p:nvPr/>
            </p:nvSpPr>
            <p:spPr>
              <a:xfrm>
                <a:off x="3984610" y="2799784"/>
                <a:ext cx="276225" cy="276225"/>
              </a:xfrm>
              <a:prstGeom prst="roundRect">
                <a:avLst/>
              </a:prstGeom>
              <a:solidFill>
                <a:srgbClr val="53DDBA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矩形: 圆角 108">
                <a:extLst>
                  <a:ext uri="{FF2B5EF4-FFF2-40B4-BE49-F238E27FC236}">
                    <a16:creationId xmlns:a16="http://schemas.microsoft.com/office/drawing/2014/main" id="{9B0282E6-11BC-47A4-BB91-1F59B6B6877B}"/>
                  </a:ext>
                </a:extLst>
              </p:cNvPr>
              <p:cNvSpPr/>
              <p:nvPr/>
            </p:nvSpPr>
            <p:spPr>
              <a:xfrm>
                <a:off x="4622241" y="2799783"/>
                <a:ext cx="276225" cy="276225"/>
              </a:xfrm>
              <a:prstGeom prst="roundRect">
                <a:avLst/>
              </a:prstGeom>
              <a:solidFill>
                <a:srgbClr val="53DDBA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3" name="矩形 112">
                  <a:extLst>
                    <a:ext uri="{FF2B5EF4-FFF2-40B4-BE49-F238E27FC236}">
                      <a16:creationId xmlns:a16="http://schemas.microsoft.com/office/drawing/2014/main" id="{24BC5CC4-D695-4D52-90C3-14EB153F1B4D}"/>
                    </a:ext>
                  </a:extLst>
                </p:cNvPr>
                <p:cNvSpPr/>
                <p:nvPr/>
              </p:nvSpPr>
              <p:spPr>
                <a:xfrm>
                  <a:off x="1050566" y="4668294"/>
                  <a:ext cx="37895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13" name="矩形 112">
                  <a:extLst>
                    <a:ext uri="{FF2B5EF4-FFF2-40B4-BE49-F238E27FC236}">
                      <a16:creationId xmlns:a16="http://schemas.microsoft.com/office/drawing/2014/main" id="{24BC5CC4-D695-4D52-90C3-14EB153F1B4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0566" y="4668294"/>
                  <a:ext cx="378950" cy="369332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4" name="矩形 113">
                  <a:extLst>
                    <a:ext uri="{FF2B5EF4-FFF2-40B4-BE49-F238E27FC236}">
                      <a16:creationId xmlns:a16="http://schemas.microsoft.com/office/drawing/2014/main" id="{0001836F-99DE-430D-8F26-8B3F389D7C81}"/>
                    </a:ext>
                  </a:extLst>
                </p:cNvPr>
                <p:cNvSpPr/>
                <p:nvPr/>
              </p:nvSpPr>
              <p:spPr>
                <a:xfrm>
                  <a:off x="1909623" y="4710292"/>
                  <a:ext cx="37895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14" name="矩形 113">
                  <a:extLst>
                    <a:ext uri="{FF2B5EF4-FFF2-40B4-BE49-F238E27FC236}">
                      <a16:creationId xmlns:a16="http://schemas.microsoft.com/office/drawing/2014/main" id="{0001836F-99DE-430D-8F26-8B3F389D7C8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09623" y="4710292"/>
                  <a:ext cx="378950" cy="369332"/>
                </a:xfrm>
                <a:prstGeom prst="rect">
                  <a:avLst/>
                </a:prstGeom>
                <a:blipFill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EBEFF58B-AAB1-483D-8C68-564728C82425}"/>
                    </a:ext>
                  </a:extLst>
                </p:cNvPr>
                <p:cNvSpPr/>
                <p:nvPr/>
              </p:nvSpPr>
              <p:spPr>
                <a:xfrm>
                  <a:off x="2774019" y="4668294"/>
                  <a:ext cx="36029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EBEFF58B-AAB1-483D-8C68-564728C8242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74019" y="4668294"/>
                  <a:ext cx="360290" cy="369332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6" name="矩形 115">
                  <a:extLst>
                    <a:ext uri="{FF2B5EF4-FFF2-40B4-BE49-F238E27FC236}">
                      <a16:creationId xmlns:a16="http://schemas.microsoft.com/office/drawing/2014/main" id="{A54A18C3-5465-4589-B78B-E578EA3638E6}"/>
                    </a:ext>
                  </a:extLst>
                </p:cNvPr>
                <p:cNvSpPr/>
                <p:nvPr/>
              </p:nvSpPr>
              <p:spPr>
                <a:xfrm>
                  <a:off x="1574202" y="4815819"/>
                  <a:ext cx="39530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16" name="矩形 115">
                  <a:extLst>
                    <a:ext uri="{FF2B5EF4-FFF2-40B4-BE49-F238E27FC236}">
                      <a16:creationId xmlns:a16="http://schemas.microsoft.com/office/drawing/2014/main" id="{A54A18C3-5465-4589-B78B-E578EA3638E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74202" y="4815819"/>
                  <a:ext cx="395300" cy="369332"/>
                </a:xfrm>
                <a:prstGeom prst="rect">
                  <a:avLst/>
                </a:prstGeom>
                <a:blipFill>
                  <a:blip r:embed="rId2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7" name="矩形 116">
                  <a:extLst>
                    <a:ext uri="{FF2B5EF4-FFF2-40B4-BE49-F238E27FC236}">
                      <a16:creationId xmlns:a16="http://schemas.microsoft.com/office/drawing/2014/main" id="{71C74B68-873E-46EB-A920-45B3EB388E1C}"/>
                    </a:ext>
                  </a:extLst>
                </p:cNvPr>
                <p:cNvSpPr/>
                <p:nvPr/>
              </p:nvSpPr>
              <p:spPr>
                <a:xfrm>
                  <a:off x="2215374" y="4824286"/>
                  <a:ext cx="405688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𝐵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17" name="矩形 116">
                  <a:extLst>
                    <a:ext uri="{FF2B5EF4-FFF2-40B4-BE49-F238E27FC236}">
                      <a16:creationId xmlns:a16="http://schemas.microsoft.com/office/drawing/2014/main" id="{71C74B68-873E-46EB-A920-45B3EB388E1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15374" y="4824286"/>
                  <a:ext cx="405688" cy="369332"/>
                </a:xfrm>
                <a:prstGeom prst="rect">
                  <a:avLst/>
                </a:prstGeom>
                <a:blipFill>
                  <a:blip r:embed="rId2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3" name="矩形: 圆角 122">
              <a:extLst>
                <a:ext uri="{FF2B5EF4-FFF2-40B4-BE49-F238E27FC236}">
                  <a16:creationId xmlns:a16="http://schemas.microsoft.com/office/drawing/2014/main" id="{ADD2989D-9D67-4813-9147-F28B02068DDE}"/>
                </a:ext>
              </a:extLst>
            </p:cNvPr>
            <p:cNvSpPr/>
            <p:nvPr/>
          </p:nvSpPr>
          <p:spPr>
            <a:xfrm>
              <a:off x="1430910" y="4689845"/>
              <a:ext cx="1359304" cy="538043"/>
            </a:xfrm>
            <a:prstGeom prst="roundRect">
              <a:avLst>
                <a:gd name="adj" fmla="val 50000"/>
              </a:avLst>
            </a:prstGeom>
            <a:noFill/>
            <a:ln w="28575"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4" name="矩形 123">
                  <a:extLst>
                    <a:ext uri="{FF2B5EF4-FFF2-40B4-BE49-F238E27FC236}">
                      <a16:creationId xmlns:a16="http://schemas.microsoft.com/office/drawing/2014/main" id="{248A2454-9EEC-4920-8722-1A5922787169}"/>
                    </a:ext>
                  </a:extLst>
                </p:cNvPr>
                <p:cNvSpPr/>
                <p:nvPr/>
              </p:nvSpPr>
              <p:spPr>
                <a:xfrm>
                  <a:off x="1838578" y="5205598"/>
                  <a:ext cx="44999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24" name="矩形 123">
                  <a:extLst>
                    <a:ext uri="{FF2B5EF4-FFF2-40B4-BE49-F238E27FC236}">
                      <a16:creationId xmlns:a16="http://schemas.microsoft.com/office/drawing/2014/main" id="{248A2454-9EEC-4920-8722-1A592278716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38578" y="5205598"/>
                  <a:ext cx="449995" cy="369332"/>
                </a:xfrm>
                <a:prstGeom prst="rect">
                  <a:avLst/>
                </a:prstGeom>
                <a:blipFill>
                  <a:blip r:embed="rId2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25" name="内容占位符 2">
            <a:extLst>
              <a:ext uri="{FF2B5EF4-FFF2-40B4-BE49-F238E27FC236}">
                <a16:creationId xmlns:a16="http://schemas.microsoft.com/office/drawing/2014/main" id="{90677C27-FA28-44D2-9AF7-059E5B7C1070}"/>
              </a:ext>
            </a:extLst>
          </p:cNvPr>
          <p:cNvSpPr txBox="1">
            <a:spLocks/>
          </p:cNvSpPr>
          <p:nvPr/>
        </p:nvSpPr>
        <p:spPr>
          <a:xfrm>
            <a:off x="6278418" y="4444378"/>
            <a:ext cx="3166533" cy="646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zh-CN" altLang="en-US" dirty="0"/>
              <a:t>张量缩并</a:t>
            </a:r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文本框 125">
                <a:extLst>
                  <a:ext uri="{FF2B5EF4-FFF2-40B4-BE49-F238E27FC236}">
                    <a16:creationId xmlns:a16="http://schemas.microsoft.com/office/drawing/2014/main" id="{FF2A4049-9184-42F9-A656-4FB563E29DB4}"/>
                  </a:ext>
                </a:extLst>
              </p:cNvPr>
              <p:cNvSpPr txBox="1"/>
              <p:nvPr/>
            </p:nvSpPr>
            <p:spPr>
              <a:xfrm>
                <a:off x="8358549" y="4264414"/>
                <a:ext cx="2848344" cy="8962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𝑎𝑐𝑑𝑒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𝑎𝑏𝑐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𝑏𝑑𝑒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26" name="文本框 125">
                <a:extLst>
                  <a:ext uri="{FF2B5EF4-FFF2-40B4-BE49-F238E27FC236}">
                    <a16:creationId xmlns:a16="http://schemas.microsoft.com/office/drawing/2014/main" id="{FF2A4049-9184-42F9-A656-4FB563E29D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8549" y="4264414"/>
                <a:ext cx="2848344" cy="896207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FDB00DCC-FAD8-44DD-9883-F22371EF40F5}"/>
              </a:ext>
            </a:extLst>
          </p:cNvPr>
          <p:cNvGrpSpPr/>
          <p:nvPr/>
        </p:nvGrpSpPr>
        <p:grpSpPr>
          <a:xfrm>
            <a:off x="7416284" y="4869176"/>
            <a:ext cx="2156486" cy="1382222"/>
            <a:chOff x="7134771" y="4192708"/>
            <a:chExt cx="2156486" cy="1382222"/>
          </a:xfrm>
        </p:grpSpPr>
        <p:grpSp>
          <p:nvGrpSpPr>
            <p:cNvPr id="128" name="组合 127">
              <a:extLst>
                <a:ext uri="{FF2B5EF4-FFF2-40B4-BE49-F238E27FC236}">
                  <a16:creationId xmlns:a16="http://schemas.microsoft.com/office/drawing/2014/main" id="{95ECC470-7B46-4DC7-A9EB-1911ECAED18D}"/>
                </a:ext>
              </a:extLst>
            </p:cNvPr>
            <p:cNvGrpSpPr/>
            <p:nvPr/>
          </p:nvGrpSpPr>
          <p:grpSpPr>
            <a:xfrm>
              <a:off x="7379061" y="4894958"/>
              <a:ext cx="1662599" cy="276226"/>
              <a:chOff x="3595200" y="2799783"/>
              <a:chExt cx="1662599" cy="276226"/>
            </a:xfrm>
          </p:grpSpPr>
          <p:cxnSp>
            <p:nvCxnSpPr>
              <p:cNvPr id="129" name="直接连接符 128">
                <a:extLst>
                  <a:ext uri="{FF2B5EF4-FFF2-40B4-BE49-F238E27FC236}">
                    <a16:creationId xmlns:a16="http://schemas.microsoft.com/office/drawing/2014/main" id="{8A57CC67-2AD1-4B9C-9F3C-7371BC50EE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95200" y="2937897"/>
                <a:ext cx="1662599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0" name="矩形: 圆角 129">
                <a:extLst>
                  <a:ext uri="{FF2B5EF4-FFF2-40B4-BE49-F238E27FC236}">
                    <a16:creationId xmlns:a16="http://schemas.microsoft.com/office/drawing/2014/main" id="{9B57746D-C563-4720-8356-FB0C4FDB0655}"/>
                  </a:ext>
                </a:extLst>
              </p:cNvPr>
              <p:cNvSpPr/>
              <p:nvPr/>
            </p:nvSpPr>
            <p:spPr>
              <a:xfrm>
                <a:off x="3984610" y="2799784"/>
                <a:ext cx="276225" cy="276225"/>
              </a:xfrm>
              <a:prstGeom prst="roundRect">
                <a:avLst/>
              </a:prstGeom>
              <a:solidFill>
                <a:srgbClr val="53DDBA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矩形: 圆角 130">
                <a:extLst>
                  <a:ext uri="{FF2B5EF4-FFF2-40B4-BE49-F238E27FC236}">
                    <a16:creationId xmlns:a16="http://schemas.microsoft.com/office/drawing/2014/main" id="{798C4436-8BAF-48E3-A40C-97D7F6DA68B6}"/>
                  </a:ext>
                </a:extLst>
              </p:cNvPr>
              <p:cNvSpPr/>
              <p:nvPr/>
            </p:nvSpPr>
            <p:spPr>
              <a:xfrm>
                <a:off x="4622241" y="2799783"/>
                <a:ext cx="276225" cy="276225"/>
              </a:xfrm>
              <a:prstGeom prst="roundRect">
                <a:avLst/>
              </a:prstGeom>
              <a:solidFill>
                <a:srgbClr val="53DDBA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33" name="直接连接符 132">
              <a:extLst>
                <a:ext uri="{FF2B5EF4-FFF2-40B4-BE49-F238E27FC236}">
                  <a16:creationId xmlns:a16="http://schemas.microsoft.com/office/drawing/2014/main" id="{50959188-B505-4F9F-AECD-58EBD5595C89}"/>
                </a:ext>
              </a:extLst>
            </p:cNvPr>
            <p:cNvCxnSpPr>
              <a:cxnSpLocks/>
              <a:stCxn id="130" idx="0"/>
            </p:cNvCxnSpPr>
            <p:nvPr/>
          </p:nvCxnSpPr>
          <p:spPr>
            <a:xfrm flipV="1">
              <a:off x="7906584" y="4387957"/>
              <a:ext cx="0" cy="5070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直接连接符 133">
              <a:extLst>
                <a:ext uri="{FF2B5EF4-FFF2-40B4-BE49-F238E27FC236}">
                  <a16:creationId xmlns:a16="http://schemas.microsoft.com/office/drawing/2014/main" id="{C228A011-5C3F-43F8-A57A-7DEF48061FF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40285" y="4391282"/>
              <a:ext cx="1" cy="5070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5" name="矩形 134">
                  <a:extLst>
                    <a:ext uri="{FF2B5EF4-FFF2-40B4-BE49-F238E27FC236}">
                      <a16:creationId xmlns:a16="http://schemas.microsoft.com/office/drawing/2014/main" id="{8330C630-FEEC-4FBF-AD86-71DE5EF3BFAC}"/>
                    </a:ext>
                  </a:extLst>
                </p:cNvPr>
                <p:cNvSpPr/>
                <p:nvPr/>
              </p:nvSpPr>
              <p:spPr>
                <a:xfrm>
                  <a:off x="7134771" y="4721506"/>
                  <a:ext cx="38106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35" name="矩形 134">
                  <a:extLst>
                    <a:ext uri="{FF2B5EF4-FFF2-40B4-BE49-F238E27FC236}">
                      <a16:creationId xmlns:a16="http://schemas.microsoft.com/office/drawing/2014/main" id="{8330C630-FEEC-4FBF-AD86-71DE5EF3BFA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34771" y="4721506"/>
                  <a:ext cx="381065" cy="369332"/>
                </a:xfrm>
                <a:prstGeom prst="rect">
                  <a:avLst/>
                </a:prstGeom>
                <a:blipFill>
                  <a:blip r:embed="rId2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6" name="矩形 135">
                  <a:extLst>
                    <a:ext uri="{FF2B5EF4-FFF2-40B4-BE49-F238E27FC236}">
                      <a16:creationId xmlns:a16="http://schemas.microsoft.com/office/drawing/2014/main" id="{7B46EEBC-029E-4B67-87F0-83325AED9996}"/>
                    </a:ext>
                  </a:extLst>
                </p:cNvPr>
                <p:cNvSpPr/>
                <p:nvPr/>
              </p:nvSpPr>
              <p:spPr>
                <a:xfrm>
                  <a:off x="8021108" y="4710292"/>
                  <a:ext cx="38106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36" name="矩形 135">
                  <a:extLst>
                    <a:ext uri="{FF2B5EF4-FFF2-40B4-BE49-F238E27FC236}">
                      <a16:creationId xmlns:a16="http://schemas.microsoft.com/office/drawing/2014/main" id="{7B46EEBC-029E-4B67-87F0-83325AED999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21108" y="4710292"/>
                  <a:ext cx="381065" cy="369332"/>
                </a:xfrm>
                <a:prstGeom prst="rect">
                  <a:avLst/>
                </a:prstGeom>
                <a:blipFill>
                  <a:blip r:embed="rId2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7" name="矩形 136">
                  <a:extLst>
                    <a:ext uri="{FF2B5EF4-FFF2-40B4-BE49-F238E27FC236}">
                      <a16:creationId xmlns:a16="http://schemas.microsoft.com/office/drawing/2014/main" id="{987875F3-5FB0-41C0-B051-9288069B69C8}"/>
                    </a:ext>
                  </a:extLst>
                </p:cNvPr>
                <p:cNvSpPr/>
                <p:nvPr/>
              </p:nvSpPr>
              <p:spPr>
                <a:xfrm>
                  <a:off x="7645551" y="4192708"/>
                  <a:ext cx="36029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37" name="矩形 136">
                  <a:extLst>
                    <a:ext uri="{FF2B5EF4-FFF2-40B4-BE49-F238E27FC236}">
                      <a16:creationId xmlns:a16="http://schemas.microsoft.com/office/drawing/2014/main" id="{987875F3-5FB0-41C0-B051-9288069B69C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45551" y="4192708"/>
                  <a:ext cx="360291" cy="369332"/>
                </a:xfrm>
                <a:prstGeom prst="rect">
                  <a:avLst/>
                </a:prstGeom>
                <a:blipFill>
                  <a:blip r:embed="rId2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8" name="矩形 137">
                  <a:extLst>
                    <a:ext uri="{FF2B5EF4-FFF2-40B4-BE49-F238E27FC236}">
                      <a16:creationId xmlns:a16="http://schemas.microsoft.com/office/drawing/2014/main" id="{9DACAEB9-9819-45F7-86F6-2266BB5A13F5}"/>
                    </a:ext>
                  </a:extLst>
                </p:cNvPr>
                <p:cNvSpPr/>
                <p:nvPr/>
              </p:nvSpPr>
              <p:spPr>
                <a:xfrm>
                  <a:off x="8465390" y="4230964"/>
                  <a:ext cx="38754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38" name="矩形 137">
                  <a:extLst>
                    <a:ext uri="{FF2B5EF4-FFF2-40B4-BE49-F238E27FC236}">
                      <a16:creationId xmlns:a16="http://schemas.microsoft.com/office/drawing/2014/main" id="{9DACAEB9-9819-45F7-86F6-2266BB5A13F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65390" y="4230964"/>
                  <a:ext cx="387542" cy="369332"/>
                </a:xfrm>
                <a:prstGeom prst="rect">
                  <a:avLst/>
                </a:prstGeom>
                <a:blipFill>
                  <a:blip r:embed="rId2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9" name="矩形 138">
                  <a:extLst>
                    <a:ext uri="{FF2B5EF4-FFF2-40B4-BE49-F238E27FC236}">
                      <a16:creationId xmlns:a16="http://schemas.microsoft.com/office/drawing/2014/main" id="{403E353D-BE7F-4098-8090-7F0972C61A6A}"/>
                    </a:ext>
                  </a:extLst>
                </p:cNvPr>
                <p:cNvSpPr/>
                <p:nvPr/>
              </p:nvSpPr>
              <p:spPr>
                <a:xfrm>
                  <a:off x="8925196" y="4736566"/>
                  <a:ext cx="36606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39" name="矩形 138">
                  <a:extLst>
                    <a:ext uri="{FF2B5EF4-FFF2-40B4-BE49-F238E27FC236}">
                      <a16:creationId xmlns:a16="http://schemas.microsoft.com/office/drawing/2014/main" id="{403E353D-BE7F-4098-8090-7F0972C61A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25196" y="4736566"/>
                  <a:ext cx="366061" cy="369332"/>
                </a:xfrm>
                <a:prstGeom prst="rect">
                  <a:avLst/>
                </a:prstGeom>
                <a:blipFill>
                  <a:blip r:embed="rId2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3" name="矩形: 圆角 142">
              <a:extLst>
                <a:ext uri="{FF2B5EF4-FFF2-40B4-BE49-F238E27FC236}">
                  <a16:creationId xmlns:a16="http://schemas.microsoft.com/office/drawing/2014/main" id="{FE3DA2F6-DA9B-4068-8E3D-6153A744A30F}"/>
                </a:ext>
              </a:extLst>
            </p:cNvPr>
            <p:cNvSpPr/>
            <p:nvPr/>
          </p:nvSpPr>
          <p:spPr>
            <a:xfrm>
              <a:off x="7520316" y="4598067"/>
              <a:ext cx="1359304" cy="646331"/>
            </a:xfrm>
            <a:prstGeom prst="roundRect">
              <a:avLst>
                <a:gd name="adj" fmla="val 50000"/>
              </a:avLst>
            </a:prstGeom>
            <a:noFill/>
            <a:ln w="28575"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4" name="矩形 143">
                  <a:extLst>
                    <a:ext uri="{FF2B5EF4-FFF2-40B4-BE49-F238E27FC236}">
                      <a16:creationId xmlns:a16="http://schemas.microsoft.com/office/drawing/2014/main" id="{3596DF00-39E6-4480-9293-40C6A61A7767}"/>
                    </a:ext>
                  </a:extLst>
                </p:cNvPr>
                <p:cNvSpPr/>
                <p:nvPr/>
              </p:nvSpPr>
              <p:spPr>
                <a:xfrm>
                  <a:off x="7689923" y="4829574"/>
                  <a:ext cx="39530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𝐴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44" name="矩形 143">
                  <a:extLst>
                    <a:ext uri="{FF2B5EF4-FFF2-40B4-BE49-F238E27FC236}">
                      <a16:creationId xmlns:a16="http://schemas.microsoft.com/office/drawing/2014/main" id="{3596DF00-39E6-4480-9293-40C6A61A776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89923" y="4829574"/>
                  <a:ext cx="395300" cy="369332"/>
                </a:xfrm>
                <a:prstGeom prst="rect">
                  <a:avLst/>
                </a:prstGeom>
                <a:blipFill>
                  <a:blip r:embed="rId2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5" name="矩形 144">
                  <a:extLst>
                    <a:ext uri="{FF2B5EF4-FFF2-40B4-BE49-F238E27FC236}">
                      <a16:creationId xmlns:a16="http://schemas.microsoft.com/office/drawing/2014/main" id="{1B5E8100-F5D0-42E0-A496-5BD9260CE897}"/>
                    </a:ext>
                  </a:extLst>
                </p:cNvPr>
                <p:cNvSpPr/>
                <p:nvPr/>
              </p:nvSpPr>
              <p:spPr>
                <a:xfrm>
                  <a:off x="8334820" y="4833489"/>
                  <a:ext cx="405688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45" name="矩形 144">
                  <a:extLst>
                    <a:ext uri="{FF2B5EF4-FFF2-40B4-BE49-F238E27FC236}">
                      <a16:creationId xmlns:a16="http://schemas.microsoft.com/office/drawing/2014/main" id="{1B5E8100-F5D0-42E0-A496-5BD9260CE8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34820" y="4833489"/>
                  <a:ext cx="405688" cy="369332"/>
                </a:xfrm>
                <a:prstGeom prst="rect">
                  <a:avLst/>
                </a:prstGeom>
                <a:blipFill>
                  <a:blip r:embed="rId3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6" name="矩形 145">
                  <a:extLst>
                    <a:ext uri="{FF2B5EF4-FFF2-40B4-BE49-F238E27FC236}">
                      <a16:creationId xmlns:a16="http://schemas.microsoft.com/office/drawing/2014/main" id="{C070D643-8903-4B56-8C45-2227A7B9086D}"/>
                    </a:ext>
                  </a:extLst>
                </p:cNvPr>
                <p:cNvSpPr/>
                <p:nvPr/>
              </p:nvSpPr>
              <p:spPr>
                <a:xfrm>
                  <a:off x="8019954" y="5205598"/>
                  <a:ext cx="390107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46" name="矩形 145">
                  <a:extLst>
                    <a:ext uri="{FF2B5EF4-FFF2-40B4-BE49-F238E27FC236}">
                      <a16:creationId xmlns:a16="http://schemas.microsoft.com/office/drawing/2014/main" id="{C070D643-8903-4B56-8C45-2227A7B9086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19954" y="5205598"/>
                  <a:ext cx="390107" cy="369332"/>
                </a:xfrm>
                <a:prstGeom prst="rect">
                  <a:avLst/>
                </a:prstGeom>
                <a:blipFill>
                  <a:blip r:embed="rId3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0" name="文本框 149">
            <a:extLst>
              <a:ext uri="{FF2B5EF4-FFF2-40B4-BE49-F238E27FC236}">
                <a16:creationId xmlns:a16="http://schemas.microsoft.com/office/drawing/2014/main" id="{EFFD615C-236F-4ECD-A76D-FDDCCDA49D7E}"/>
              </a:ext>
            </a:extLst>
          </p:cNvPr>
          <p:cNvSpPr txBox="1"/>
          <p:nvPr/>
        </p:nvSpPr>
        <p:spPr>
          <a:xfrm>
            <a:off x="6962910" y="265028"/>
            <a:ext cx="5273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</a:rPr>
              <a:t>练习</a:t>
            </a:r>
            <a:r>
              <a:rPr lang="zh-CN" altLang="en-US" sz="2000" dirty="0"/>
              <a:t>：</a:t>
            </a:r>
            <a:r>
              <a:rPr lang="en-US" altLang="zh-CN" sz="2000" dirty="0"/>
              <a:t>1. </a:t>
            </a:r>
            <a:r>
              <a:rPr lang="zh-CN" altLang="en-US" sz="2000" dirty="0"/>
              <a:t>画出矩阵求迹</a:t>
            </a:r>
            <a:r>
              <a:rPr lang="en-US" altLang="zh-CN" sz="2000" dirty="0"/>
              <a:t>trace(M)</a:t>
            </a:r>
            <a:r>
              <a:rPr lang="zh-CN" altLang="en-US" sz="2000" dirty="0"/>
              <a:t>的图形表示；</a:t>
            </a:r>
            <a:endParaRPr lang="en-US" altLang="zh-CN" sz="2000" dirty="0"/>
          </a:p>
          <a:p>
            <a:r>
              <a:rPr lang="en-US" altLang="zh-CN" sz="2000" dirty="0"/>
              <a:t>2. </a:t>
            </a:r>
            <a:r>
              <a:rPr lang="zh-CN" altLang="en-US" sz="2000" dirty="0"/>
              <a:t>画出如下张量缩并式的图形表示</a:t>
            </a:r>
            <a:endParaRPr lang="en-US" altLang="zh-CN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文本框 150">
                <a:extLst>
                  <a:ext uri="{FF2B5EF4-FFF2-40B4-BE49-F238E27FC236}">
                    <a16:creationId xmlns:a16="http://schemas.microsoft.com/office/drawing/2014/main" id="{47280EF5-2851-4426-9935-A887CAFABEBD}"/>
                  </a:ext>
                </a:extLst>
              </p:cNvPr>
              <p:cNvSpPr txBox="1"/>
              <p:nvPr/>
            </p:nvSpPr>
            <p:spPr>
              <a:xfrm>
                <a:off x="8081917" y="954347"/>
                <a:ext cx="2631681" cy="74693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𝑎𝑐𝑒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0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b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𝑏𝑐𝑑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𝑎𝑑𝑒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51" name="文本框 150">
                <a:extLst>
                  <a:ext uri="{FF2B5EF4-FFF2-40B4-BE49-F238E27FC236}">
                    <a16:creationId xmlns:a16="http://schemas.microsoft.com/office/drawing/2014/main" id="{47280EF5-2851-4426-9935-A887CAFABE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1917" y="954347"/>
                <a:ext cx="2631681" cy="746936"/>
              </a:xfrm>
              <a:prstGeom prst="rect">
                <a:avLst/>
              </a:prstGeom>
              <a:blipFill>
                <a:blip r:embed="rId3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4" name="矩形 153">
            <a:extLst>
              <a:ext uri="{FF2B5EF4-FFF2-40B4-BE49-F238E27FC236}">
                <a16:creationId xmlns:a16="http://schemas.microsoft.com/office/drawing/2014/main" id="{62CD156C-B0FF-4388-8173-071728B48006}"/>
              </a:ext>
            </a:extLst>
          </p:cNvPr>
          <p:cNvSpPr/>
          <p:nvPr/>
        </p:nvSpPr>
        <p:spPr>
          <a:xfrm>
            <a:off x="9637116" y="6066732"/>
            <a:ext cx="2202847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Notebook: </a:t>
            </a:r>
          </a:p>
          <a:p>
            <a:r>
              <a:rPr lang="zh-CN" altLang="en-US" dirty="0"/>
              <a:t>sec1_</a:t>
            </a:r>
            <a:r>
              <a:rPr lang="en-US" altLang="zh-CN" dirty="0"/>
              <a:t>4</a:t>
            </a:r>
            <a:r>
              <a:rPr lang="zh-CN" altLang="en-US" dirty="0"/>
              <a:t>_computation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8AEF439D-ABB8-4C9B-8CCC-1B0C635E2D3A}"/>
              </a:ext>
            </a:extLst>
          </p:cNvPr>
          <p:cNvSpPr txBox="1"/>
          <p:nvPr/>
        </p:nvSpPr>
        <p:spPr>
          <a:xfrm>
            <a:off x="368411" y="4928473"/>
            <a:ext cx="52735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任何可写成多张量求和的式子都可用程序实现</a:t>
            </a:r>
            <a:endParaRPr lang="en-US" altLang="zh-CN" sz="2000" dirty="0"/>
          </a:p>
          <a:p>
            <a:r>
              <a:rPr lang="zh-CN" altLang="en-US" sz="2000" b="1" dirty="0">
                <a:solidFill>
                  <a:srgbClr val="FF0000"/>
                </a:solidFill>
              </a:rPr>
              <a:t>练习</a:t>
            </a:r>
            <a:r>
              <a:rPr lang="zh-CN" altLang="en-US" sz="2000" dirty="0"/>
              <a:t>：用</a:t>
            </a:r>
            <a:r>
              <a:rPr lang="en-US" altLang="zh-CN" sz="2000" dirty="0" err="1"/>
              <a:t>numpy</a:t>
            </a:r>
            <a:r>
              <a:rPr lang="zh-CN" altLang="en-US" sz="2000" dirty="0"/>
              <a:t>中的</a:t>
            </a:r>
            <a:r>
              <a:rPr lang="en-US" altLang="zh-CN" sz="2000" dirty="0" err="1"/>
              <a:t>einsum</a:t>
            </a:r>
            <a:r>
              <a:rPr lang="zh-CN" altLang="en-US" sz="2000" dirty="0"/>
              <a:t>函数实现（</a:t>
            </a:r>
            <a:r>
              <a:rPr lang="en-US" altLang="zh-CN" sz="2000" dirty="0"/>
              <a:t>1</a:t>
            </a:r>
            <a:r>
              <a:rPr lang="zh-CN" altLang="en-US" sz="2000" dirty="0"/>
              <a:t>）矩阵求迹；（</a:t>
            </a:r>
            <a:r>
              <a:rPr lang="en-US" altLang="zh-CN" sz="2000" dirty="0"/>
              <a:t>2</a:t>
            </a:r>
            <a:r>
              <a:rPr lang="zh-CN" altLang="en-US" sz="2000" dirty="0"/>
              <a:t>）矩阵乘；（</a:t>
            </a:r>
            <a:r>
              <a:rPr lang="en-US" altLang="zh-CN" sz="2000" dirty="0"/>
              <a:t>3</a:t>
            </a:r>
            <a:r>
              <a:rPr lang="zh-CN" altLang="en-US" sz="2000" dirty="0"/>
              <a:t>）下式</a:t>
            </a:r>
            <a:endParaRPr lang="en-US" altLang="zh-CN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文本框 62">
                <a:extLst>
                  <a:ext uri="{FF2B5EF4-FFF2-40B4-BE49-F238E27FC236}">
                    <a16:creationId xmlns:a16="http://schemas.microsoft.com/office/drawing/2014/main" id="{A89E9971-240F-4CF6-BF6D-794801A46716}"/>
                  </a:ext>
                </a:extLst>
              </p:cNvPr>
              <p:cNvSpPr txBox="1"/>
              <p:nvPr/>
            </p:nvSpPr>
            <p:spPr>
              <a:xfrm>
                <a:off x="1728624" y="5944136"/>
                <a:ext cx="2735428" cy="74693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𝑎𝑐𝑒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0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b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𝑏𝑐𝑑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𝑐𝑑𝑒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63" name="文本框 62">
                <a:extLst>
                  <a:ext uri="{FF2B5EF4-FFF2-40B4-BE49-F238E27FC236}">
                    <a16:creationId xmlns:a16="http://schemas.microsoft.com/office/drawing/2014/main" id="{A89E9971-240F-4CF6-BF6D-794801A467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8624" y="5944136"/>
                <a:ext cx="2735428" cy="746936"/>
              </a:xfrm>
              <a:prstGeom prst="rect">
                <a:avLst/>
              </a:prstGeom>
              <a:blipFill>
                <a:blip r:embed="rId3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1947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7EA0CF5C-538C-4CEB-B8AB-D7A1F8FD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b="1" dirty="0"/>
              <a:t>2. </a:t>
            </a:r>
            <a:r>
              <a:rPr lang="zh-CN" altLang="en-US" b="1" dirty="0"/>
              <a:t>线性代数及多线性代数基础</a:t>
            </a:r>
            <a:endParaRPr lang="en-US" altLang="zh-CN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C489663-A121-476E-BB8E-7810EE4C4D64}"/>
              </a:ext>
            </a:extLst>
          </p:cNvPr>
          <p:cNvSpPr txBox="1"/>
          <p:nvPr/>
        </p:nvSpPr>
        <p:spPr>
          <a:xfrm>
            <a:off x="942975" y="157518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2.1 </a:t>
            </a:r>
            <a:r>
              <a:rPr lang="zh-CN" altLang="en-US" sz="3200" dirty="0"/>
              <a:t>本征值分解与最大本征值问题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E4EAB868-7477-46BC-A112-CCDD28DCC564}"/>
                  </a:ext>
                </a:extLst>
              </p:cNvPr>
              <p:cNvSpPr/>
              <p:nvPr/>
            </p:nvSpPr>
            <p:spPr>
              <a:xfrm>
                <a:off x="1035611" y="2323666"/>
                <a:ext cx="10584889" cy="36981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spcAft>
                    <a:spcPts val="1600"/>
                  </a:spcAft>
                  <a:buFont typeface="+mj-lt"/>
                  <a:buAutoNum type="alphaLcPeriod"/>
                </a:pPr>
                <a:r>
                  <a:rPr lang="zh-CN" altLang="en-US" sz="2400" b="1" dirty="0">
                    <a:solidFill>
                      <a:srgbClr val="FF0000"/>
                    </a:solidFill>
                  </a:rPr>
                  <a:t>本征向量与本征值</a:t>
                </a:r>
                <a:r>
                  <a:rPr lang="zh-CN" altLang="en-US" sz="2400" dirty="0"/>
                  <a:t>（又称特征向量与特征值）：给定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zh-CN" altLang="en-US" sz="2400" dirty="0"/>
                  <a:t>的矩阵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/>
                  <a:t>，设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zh-CN" altLang="en-US" sz="2400" dirty="0"/>
                  <a:t>维归一向量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zh-CN" altLang="en-US" sz="2400" dirty="0"/>
                  <a:t>与标量</a:t>
                </a: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zh-CN" altLang="en-US" sz="2400" dirty="0"/>
                  <a:t>，当其满足</a:t>
                </a:r>
                <a14:m>
                  <m:oMath xmlns:m="http://schemas.openxmlformats.org/officeDocument/2006/math">
                    <m:r>
                      <a:rPr lang="en-US" altLang="zh-CN" sz="2400" b="1" i="1">
                        <a:latin typeface="Cambria Math" panose="02040503050406030204" pitchFamily="18" charset="0"/>
                      </a:rPr>
                      <m:t>𝑴</m:t>
                    </m:r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2400" b="1" i="1" smtClean="0">
                        <a:latin typeface="Cambria Math" panose="02040503050406030204" pitchFamily="18" charset="0"/>
                      </a:rPr>
                      <m:t>𝜸</m:t>
                    </m:r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𝒗</m:t>
                    </m:r>
                  </m:oMath>
                </a14:m>
                <a:r>
                  <a:rPr lang="zh-CN" altLang="en-US" sz="2400" dirty="0"/>
                  <a:t>时，称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zh-CN" altLang="en-US" sz="2400" dirty="0"/>
                  <a:t>与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zh-CN" altLang="en-US" sz="2400" dirty="0"/>
                  <a:t>分别为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/>
                  <a:t>的本征向量与本征值</a:t>
                </a:r>
                <a:endParaRPr lang="en-US" altLang="zh-CN" sz="2400" dirty="0"/>
              </a:p>
              <a:p>
                <a:pPr marL="457200" indent="-457200">
                  <a:spcAft>
                    <a:spcPts val="1600"/>
                  </a:spcAft>
                  <a:buAutoNum type="alphaLcPeriod"/>
                </a:pPr>
                <a:r>
                  <a:rPr lang="zh-CN" altLang="en-US" sz="2400" b="1" dirty="0">
                    <a:solidFill>
                      <a:srgbClr val="FF0000"/>
                    </a:solidFill>
                  </a:rPr>
                  <a:t>本征值分解</a:t>
                </a:r>
                <a:r>
                  <a:rPr lang="zh-CN" altLang="en-US" sz="2400" dirty="0"/>
                  <a:t>（又称特征分解，</a:t>
                </a:r>
                <a:r>
                  <a:rPr lang="en-US" altLang="zh-CN" sz="2400" dirty="0"/>
                  <a:t>eigenvalue decomposition </a:t>
                </a:r>
                <a:r>
                  <a:rPr lang="zh-CN" altLang="en-US" sz="2400" dirty="0"/>
                  <a:t>）：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𝑈</m:t>
                    </m:r>
                    <m:r>
                      <m:rPr>
                        <m:sty m:val="p"/>
                      </m:rPr>
                      <a:rPr lang="el-GR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</m:oMath>
                </a14:m>
                <a:r>
                  <a:rPr lang="zh-CN" altLang="en-US" sz="2400" dirty="0"/>
                  <a:t>，其中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zh-CN" altLang="en-US" sz="2400" dirty="0"/>
                  <a:t>被称为</a:t>
                </a:r>
                <a:r>
                  <a:rPr lang="zh-CN" altLang="en-US" sz="2400" b="1" dirty="0"/>
                  <a:t>变换矩阵</a:t>
                </a:r>
                <a:r>
                  <a:rPr lang="zh-CN" altLang="en-US" sz="2400" dirty="0"/>
                  <a:t>，其每一列为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/>
                  <a:t>的本征向量，且满足正交归一性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zh-CN" altLang="en-US" sz="2400" dirty="0"/>
                  <a:t>；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</m:oMath>
                </a14:m>
                <a:r>
                  <a:rPr lang="zh-CN" altLang="en-US" sz="2400" dirty="0"/>
                  <a:t>为对角矩阵，称为</a:t>
                </a:r>
                <a:r>
                  <a:rPr lang="zh-CN" altLang="en-US" sz="2400" b="1" dirty="0"/>
                  <a:t>本征谱</a:t>
                </a:r>
                <a:r>
                  <a:rPr lang="zh-CN" altLang="en-US" sz="2400" dirty="0"/>
                  <a:t>（请证明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zh-CN" altLang="en-US" sz="2400" dirty="0"/>
                  <a:t>中的每一列向量满足定义</a:t>
                </a:r>
                <a:r>
                  <a:rPr lang="en-US" altLang="zh-CN" sz="2400" dirty="0"/>
                  <a:t>1</a:t>
                </a:r>
                <a:r>
                  <a:rPr lang="zh-CN" altLang="en-US" sz="2400" dirty="0"/>
                  <a:t>，为本征向量，且对应的本征值为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</m:oMath>
                </a14:m>
                <a:r>
                  <a:rPr lang="zh-CN" altLang="en-US" sz="2400" dirty="0"/>
                  <a:t>中对应的元素） 。</a:t>
                </a:r>
                <a:br>
                  <a:rPr lang="en-US" altLang="zh-CN" sz="2400" dirty="0"/>
                </a:br>
                <a:r>
                  <a:rPr lang="zh-CN" altLang="en-US" sz="2400" dirty="0"/>
                  <a:t>（注：</a:t>
                </a:r>
                <a:r>
                  <a:rPr lang="en-US" altLang="zh-CN" sz="2400" dirty="0"/>
                  <a:t> </a:t>
                </a:r>
                <a:r>
                  <a:rPr lang="zh-CN" altLang="en-US" sz="2400" dirty="0"/>
                  <a:t>厄密矩阵的条件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</m:oMath>
                </a14:m>
                <a:r>
                  <a:rPr lang="zh-CN" altLang="en-US" sz="2400" dirty="0"/>
                  <a:t>；不是任何矩阵都存在本征值分解，但是厄密矩阵一定存在本征值分解，且本征谱为实）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E4EAB868-7477-46BC-A112-CCDD28DCC5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611" y="2323666"/>
                <a:ext cx="10584889" cy="3698192"/>
              </a:xfrm>
              <a:prstGeom prst="rect">
                <a:avLst/>
              </a:prstGeom>
              <a:blipFill>
                <a:blip r:embed="rId2"/>
                <a:stretch>
                  <a:fillRect l="-691" t="-1153" r="-3744" b="-16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519028EB-500C-43AD-B1BF-86B065B7B32C}"/>
              </a:ext>
            </a:extLst>
          </p:cNvPr>
          <p:cNvSpPr txBox="1"/>
          <p:nvPr/>
        </p:nvSpPr>
        <p:spPr>
          <a:xfrm>
            <a:off x="6073375" y="6185563"/>
            <a:ext cx="5280425" cy="40011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</a:rPr>
              <a:t>练习</a:t>
            </a:r>
            <a:r>
              <a:rPr lang="zh-CN" altLang="en-US" sz="2000" dirty="0"/>
              <a:t>：画出本征值分解的式子对应的图形表示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827754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EA4BA86-3B19-4B33-A274-F8ACFFFAED12}"/>
              </a:ext>
            </a:extLst>
          </p:cNvPr>
          <p:cNvSpPr/>
          <p:nvPr/>
        </p:nvSpPr>
        <p:spPr>
          <a:xfrm>
            <a:off x="917300" y="514113"/>
            <a:ext cx="977988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altLang="zh-CN" sz="2800" b="1" dirty="0"/>
              <a:t>c.</a:t>
            </a:r>
            <a:r>
              <a:rPr lang="en-US" altLang="zh-CN" sz="2800" b="1" dirty="0">
                <a:solidFill>
                  <a:srgbClr val="FF0000"/>
                </a:solidFill>
              </a:rPr>
              <a:t> </a:t>
            </a:r>
            <a:r>
              <a:rPr lang="zh-CN" altLang="en-US" sz="2800" b="1" dirty="0">
                <a:solidFill>
                  <a:srgbClr val="FF0000"/>
                </a:solidFill>
              </a:rPr>
              <a:t>最大本征值问题</a:t>
            </a:r>
            <a:r>
              <a:rPr lang="zh-CN" altLang="en-US" sz="2800" dirty="0"/>
              <a:t>：假设矩阵本征值为实数，求解给定矩阵的最大本征值及其本征态</a:t>
            </a:r>
            <a:endParaRPr lang="en-US" altLang="zh-CN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A6FF7954-31A2-43B2-9A30-F33607018DB9}"/>
                  </a:ext>
                </a:extLst>
              </p:cNvPr>
              <p:cNvSpPr/>
              <p:nvPr/>
            </p:nvSpPr>
            <p:spPr>
              <a:xfrm>
                <a:off x="1138681" y="1619414"/>
                <a:ext cx="10234169" cy="25200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最大本征值问题对应于如下</a:t>
                </a:r>
                <a:r>
                  <a:rPr lang="zh-CN" altLang="en-US" sz="2400" b="1" dirty="0">
                    <a:solidFill>
                      <a:srgbClr val="FF0000"/>
                    </a:solidFill>
                  </a:rPr>
                  <a:t>优化问题</a:t>
                </a:r>
                <a:r>
                  <a:rPr lang="zh-CN" altLang="en-US" sz="2400" dirty="0"/>
                  <a:t>：</a:t>
                </a:r>
                <a:br>
                  <a:rPr lang="en-US" altLang="zh-CN" sz="2400" dirty="0"/>
                </a:br>
                <a:r>
                  <a:rPr lang="zh-CN" altLang="en-US" sz="2400" b="1" dirty="0"/>
                  <a:t>给定矩阵</a:t>
                </a:r>
                <a14:m>
                  <m:oMath xmlns:m="http://schemas.openxmlformats.org/officeDocument/2006/math">
                    <m:r>
                      <a:rPr lang="en-US" altLang="zh-CN" sz="2400" b="1" i="0">
                        <a:latin typeface="Cambria Math" panose="02040503050406030204" pitchFamily="18" charset="0"/>
                      </a:rPr>
                      <m:t>𝐌</m:t>
                    </m:r>
                  </m:oMath>
                </a14:m>
                <a:r>
                  <a:rPr lang="zh-CN" altLang="en-US" sz="2400" b="1" dirty="0"/>
                  <a:t>，求解归一化向量</a:t>
                </a:r>
                <a14:m>
                  <m:oMath xmlns:m="http://schemas.openxmlformats.org/officeDocument/2006/math">
                    <m:r>
                      <a:rPr lang="en-US" altLang="zh-CN" sz="2400" b="1" i="0">
                        <a:latin typeface="Cambria Math" panose="02040503050406030204" pitchFamily="18" charset="0"/>
                      </a:rPr>
                      <m:t>𝐯</m:t>
                    </m:r>
                  </m:oMath>
                </a14:m>
                <a:r>
                  <a:rPr lang="zh-CN" altLang="en-US" sz="2400" b="1" dirty="0"/>
                  <a:t>，使得函数</a:t>
                </a:r>
                <a:br>
                  <a:rPr lang="en-US" altLang="zh-CN" sz="2400" b="1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b="0" i="0" smtClean="0"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altLang="zh-CN" sz="2400" b="0" i="0" smtClean="0">
                        <a:latin typeface="Cambria Math" panose="02040503050406030204" pitchFamily="18" charset="0"/>
                      </a:rPr>
                      <m:t>=|</m:t>
                    </m:r>
                    <m:sSup>
                      <m:sSup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400" b="0" i="0" smtClean="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4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m:rPr>
                        <m:sty m:val="p"/>
                      </m:rPr>
                      <a:rPr lang="en-US" altLang="zh-CN" sz="2400" b="0" i="0" smtClean="0">
                        <a:latin typeface="Cambria Math" panose="02040503050406030204" pitchFamily="18" charset="0"/>
                      </a:rPr>
                      <m:t>Mv</m:t>
                    </m:r>
                    <m:r>
                      <a:rPr lang="en-US" altLang="zh-CN" sz="2400" b="0" i="0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br>
                  <a:rPr lang="en-US" altLang="zh-CN" sz="2400" dirty="0"/>
                </a:br>
                <a:r>
                  <a:rPr lang="zh-CN" altLang="en-US" sz="2400" b="1" dirty="0"/>
                  <a:t>的值极大化。</a:t>
                </a:r>
                <a:endParaRPr lang="en-US" altLang="zh-CN" sz="2400" b="1" dirty="0"/>
              </a:p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该最优化问题的解为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/>
                  <a:t>的（绝对值）最大本征态，对应的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zh-CN" altLang="en-US" sz="2400" dirty="0"/>
                  <a:t>值为最大本征值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A6FF7954-31A2-43B2-9A30-F33607018D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681" y="1619414"/>
                <a:ext cx="10234169" cy="2520049"/>
              </a:xfrm>
              <a:prstGeom prst="rect">
                <a:avLst/>
              </a:prstGeom>
              <a:blipFill>
                <a:blip r:embed="rId2"/>
                <a:stretch>
                  <a:fillRect l="-834" t="-1695" b="-48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2D2AE82D-FEE0-43A3-857A-A7B67AC28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4936" y="3686288"/>
            <a:ext cx="4512894" cy="305865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B634E96-B3C6-47C3-AF65-94B42DD72823}"/>
              </a:ext>
            </a:extLst>
          </p:cNvPr>
          <p:cNvSpPr/>
          <p:nvPr/>
        </p:nvSpPr>
        <p:spPr>
          <a:xfrm>
            <a:off x="9817140" y="6069733"/>
            <a:ext cx="2079415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Notebook: </a:t>
            </a:r>
          </a:p>
          <a:p>
            <a:r>
              <a:rPr lang="en-US" altLang="zh-CN" dirty="0"/>
              <a:t>sec2_1_eig_opt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6BD9F6F-C8EC-4EEB-8625-3255AF8E43C0}"/>
              </a:ext>
            </a:extLst>
          </p:cNvPr>
          <p:cNvSpPr txBox="1"/>
          <p:nvPr/>
        </p:nvSpPr>
        <p:spPr>
          <a:xfrm>
            <a:off x="7084194" y="3893966"/>
            <a:ext cx="1386038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最大本征向量给出的</a:t>
            </a:r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D06A32E-542E-4E2F-B045-79C3532031C7}"/>
              </a:ext>
            </a:extLst>
          </p:cNvPr>
          <p:cNvSpPr txBox="1"/>
          <p:nvPr/>
        </p:nvSpPr>
        <p:spPr>
          <a:xfrm>
            <a:off x="7084194" y="4880870"/>
            <a:ext cx="1280160" cy="9233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随机</a:t>
            </a:r>
            <a:r>
              <a:rPr lang="en-US" altLang="zh-CN" dirty="0"/>
              <a:t>200</a:t>
            </a:r>
            <a:r>
              <a:rPr lang="zh-CN" altLang="en-US" dirty="0"/>
              <a:t>个归一化向量给出的</a:t>
            </a:r>
            <a:r>
              <a:rPr lang="en-US" altLang="zh-CN" dirty="0"/>
              <a:t>f</a:t>
            </a:r>
            <a:endParaRPr lang="zh-CN" altLang="en-US" dirty="0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47187881-1A15-4973-B6D1-F01F62FC3573}"/>
              </a:ext>
            </a:extLst>
          </p:cNvPr>
          <p:cNvCxnSpPr>
            <a:stCxn id="10" idx="1"/>
          </p:cNvCxnSpPr>
          <p:nvPr/>
        </p:nvCxnSpPr>
        <p:spPr>
          <a:xfrm flipH="1" flipV="1">
            <a:off x="5948413" y="4009988"/>
            <a:ext cx="1135781" cy="207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424D3B7-4B32-40C1-9D4C-5C9CF92773C1}"/>
              </a:ext>
            </a:extLst>
          </p:cNvPr>
          <p:cNvCxnSpPr>
            <a:stCxn id="11" idx="1"/>
          </p:cNvCxnSpPr>
          <p:nvPr/>
        </p:nvCxnSpPr>
        <p:spPr>
          <a:xfrm flipH="1">
            <a:off x="6250932" y="5342535"/>
            <a:ext cx="833262" cy="86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1877E699-3A9B-4603-AABF-08922D77EC9D}"/>
              </a:ext>
            </a:extLst>
          </p:cNvPr>
          <p:cNvSpPr/>
          <p:nvPr/>
        </p:nvSpPr>
        <p:spPr>
          <a:xfrm>
            <a:off x="9203789" y="4730754"/>
            <a:ext cx="2834206" cy="101566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zh-CN" altLang="en-US" sz="2000" dirty="0"/>
              <a:t>练习：尝试数学上证明最大本征值问题与上述优化问题的等价性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0850177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0143662-61E4-4ACD-ACE5-31DC57AAEE20}"/>
              </a:ext>
            </a:extLst>
          </p:cNvPr>
          <p:cNvSpPr/>
          <p:nvPr/>
        </p:nvSpPr>
        <p:spPr>
          <a:xfrm>
            <a:off x="917300" y="199210"/>
            <a:ext cx="97798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altLang="zh-CN" sz="2800" b="1" dirty="0"/>
              <a:t>c. </a:t>
            </a:r>
            <a:r>
              <a:rPr lang="zh-CN" altLang="en-US" sz="2800" b="1" dirty="0"/>
              <a:t>最大本征值问题的幂级数求解法</a:t>
            </a:r>
            <a:endParaRPr lang="en-US" altLang="zh-CN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E1E67CA6-8C92-4DA7-B4E9-5F7C6ACA0ADA}"/>
                  </a:ext>
                </a:extLst>
              </p:cNvPr>
              <p:cNvSpPr/>
              <p:nvPr/>
            </p:nvSpPr>
            <p:spPr>
              <a:xfrm>
                <a:off x="1076964" y="780158"/>
                <a:ext cx="9779883" cy="604999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考虑实对称矩阵</a:t>
                </a:r>
                <a14:m>
                  <m:oMath xmlns:m="http://schemas.openxmlformats.org/officeDocument/2006/math">
                    <m:r>
                      <a:rPr lang="en-US" altLang="zh-CN" sz="2400" b="0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/>
                  <a:t>，设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altLang="zh-CN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Γ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400" dirty="0"/>
                  <a:t>和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zh-CN" altLang="en-US" sz="2400" dirty="0"/>
                  <a:t>为其绝对值最大的唯一本征值及本征向量，则</a:t>
                </a:r>
                <a:endParaRPr lang="en-US" altLang="zh-CN" sz="2400" dirty="0"/>
              </a:p>
              <a:p>
                <a:pPr>
                  <a:spcAft>
                    <a:spcPts val="10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40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sSup>
                            <m:sSup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</m:sSup>
                        </m:e>
                      </m:func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l-GR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</m:sSubSup>
                      <m:sSup>
                        <m:sSupPr>
                          <m:ctrlPr>
                            <a:rPr lang="en-US" altLang="zh-CN" sz="24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0" i="1" dirty="0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en-US" altLang="zh-CN" sz="2400" i="1" dirty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i="1" dirty="0" smtClean="0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altLang="zh-CN" sz="2400" i="1" dirty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sSup>
                        <m:sSupPr>
                          <m:ctrlPr>
                            <a:rPr lang="en-US" altLang="zh-CN" sz="24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0" i="1" dirty="0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d>
                            <m:dPr>
                              <m:ctrlPr>
                                <a:rPr lang="en-US" altLang="zh-CN" sz="24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 dirty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en-US" altLang="zh-CN" sz="2400" b="0" i="1" dirty="0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altLang="zh-CN" sz="2400" dirty="0"/>
              </a:p>
              <a:p>
                <a:pPr>
                  <a:lnSpc>
                    <a:spcPct val="110000"/>
                  </a:lnSpc>
                  <a:spcAft>
                    <a:spcPts val="1600"/>
                  </a:spcAft>
                </a:pPr>
                <a:r>
                  <a:rPr lang="zh-CN" altLang="en-US" sz="2400" b="1" dirty="0"/>
                  <a:t>证明</a:t>
                </a:r>
                <a:r>
                  <a:rPr lang="zh-CN" altLang="en-US" sz="2400" dirty="0"/>
                  <a:t>：</a:t>
                </a:r>
                <a:br>
                  <a:rPr lang="en-US" altLang="zh-CN" sz="2400" dirty="0"/>
                </a:br>
                <a:r>
                  <a:rPr lang="zh-CN" altLang="en-US" sz="2400" dirty="0"/>
                  <a:t>设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/>
                  <a:t>的本征值分解为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zh-CN" sz="24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𝑈</m:t>
                    </m:r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sSup>
                      <m:sSupPr>
                        <m:ctrlPr>
                          <a:rPr lang="el-GR" altLang="zh-CN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zh-CN" altLang="en-US" sz="2400" dirty="0"/>
                  <a:t>，有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sSup>
                      <m:sSupPr>
                        <m:ctrl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sSup>
                      <m:sSupPr>
                        <m:ctrl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…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sSup>
                      <m:sSupPr>
                        <m:ctrl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zh-CN" altLang="en-US" sz="2400" dirty="0"/>
                  <a:t>；</a:t>
                </a:r>
                <a:br>
                  <a:rPr lang="en-US" altLang="zh-CN" sz="2400" dirty="0"/>
                </a:br>
                <a:r>
                  <a:rPr lang="zh-CN" altLang="en-US" sz="2400" dirty="0"/>
                  <a:t>由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  <m:sSup>
                      <m:sSupPr>
                        <m:ctrl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altLang="zh-CN" sz="24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zh-CN" altLang="en-US" sz="2400" dirty="0"/>
                  <a:t>得，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  <m:sSup>
                      <m:sSup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Γ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  <m:sSup>
                      <m:sSupPr>
                        <m:ctrl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Γ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bSup>
                  </m:oMath>
                </a14:m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l-GR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Γ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l-GR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Γ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  <m:sSup>
                      <m:sSupPr>
                        <m:ctrl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/>
                  <a:t>；</a:t>
                </a:r>
                <a:br>
                  <a:rPr lang="en-US" altLang="zh-CN" sz="2400" dirty="0"/>
                </a:br>
                <a:r>
                  <a:rPr lang="zh-CN" altLang="en-US" sz="2400" dirty="0"/>
                  <a:t>其中，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𝐾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l-GR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Γ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l-GR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Γ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  <m:r>
                      <a:rPr lang="en-US" altLang="zh-CN" sz="2400" i="1" smtClean="0">
                        <a:latin typeface="Cambria Math" panose="02040503050406030204" pitchFamily="18" charset="0"/>
                      </a:rPr>
                      <m:t>=</m:t>
                    </m:r>
                    <m:limLow>
                      <m:limLow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𝐾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sSup>
                      <m:sSupPr>
                        <m:ctrlPr>
                          <a:rPr lang="en-US" altLang="zh-CN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b>
                                    <m:sSubPr>
                                      <m:ctrlPr>
                                        <a:rPr lang="el-GR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Γ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/</m:t>
                                  </m:r>
                                  <m:sSub>
                                    <m:sSubPr>
                                      <m:ctrlPr>
                                        <a:rPr lang="el-GR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Γ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⋯</m:t>
                                  </m:r>
                                </m:e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⋮</m:t>
                                  </m:r>
                                </m:e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⋱</m:t>
                                  </m:r>
                                </m:e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⋮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⋯</m:t>
                                  </m:r>
                                </m:e>
                                <m:e>
                                  <m:sSub>
                                    <m:sSubPr>
                                      <m:ctrlPr>
                                        <a:rPr lang="el-GR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Γ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𝐷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/</m:t>
                                  </m:r>
                                  <m:sSub>
                                    <m:sSubPr>
                                      <m:ctrlPr>
                                        <a:rPr lang="el-GR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Γ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400" b="0" i="0" smtClean="0">
                        <a:latin typeface="Cambria Math" panose="02040503050406030204" pitchFamily="18" charset="0"/>
                      </a:rPr>
                      <m:t>diag</m:t>
                    </m:r>
                    <m:d>
                      <m:d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0    </m:t>
                                  </m:r>
                                </m:e>
                              </m:mr>
                            </m:m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…</m:t>
                                  </m:r>
                                </m:e>
                                <m:e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mr>
                            </m:m>
                          </m:e>
                        </m:d>
                      </m:e>
                    </m:d>
                  </m:oMath>
                </a14:m>
                <a:br>
                  <a:rPr lang="en-US" altLang="zh-CN" sz="2400" dirty="0"/>
                </a:br>
                <a:r>
                  <a:rPr lang="zh-CN" altLang="en-US" sz="2400" dirty="0"/>
                  <a:t>得：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</a:rPr>
                          <m:t>lim</m:t>
                        </m:r>
                      </m:e>
                      <m:lim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𝐾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→∞</m:t>
                        </m:r>
                      </m:lim>
                    </m:limLow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r>
                  <a:rPr lang="en-US" altLang="zh-CN" sz="2400" dirty="0"/>
                  <a:t>=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sSup>
                      <m:sSupPr>
                        <m:ctrl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Γ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bSup>
                    <m:sSup>
                      <m:sSupPr>
                        <m:ctrlPr>
                          <a:rPr lang="en-US" altLang="zh-CN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p>
                    <m:sSup>
                      <m:sSupPr>
                        <m:ctrlPr>
                          <a:rPr lang="en-US" altLang="zh-CN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d>
                          <m:dPr>
                            <m:ctrlP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zh-CN" altLang="en-US" sz="2400" dirty="0"/>
                  <a:t>，其中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p>
                  </m:oMath>
                </a14:m>
                <a:r>
                  <a:rPr lang="zh-CN" altLang="en-US" sz="2400" dirty="0"/>
                  <a:t>为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zh-CN" altLang="en-US" sz="2400" dirty="0"/>
                  <a:t>的第</a:t>
                </a:r>
                <a:r>
                  <a:rPr lang="en-US" altLang="zh-CN" sz="2400" dirty="0"/>
                  <a:t>0</a:t>
                </a:r>
                <a:r>
                  <a:rPr lang="zh-CN" altLang="en-US" sz="2400" dirty="0"/>
                  <a:t>列。</a:t>
                </a:r>
                <a:br>
                  <a:rPr lang="en-US" altLang="zh-CN" sz="2400" dirty="0"/>
                </a:br>
                <a:r>
                  <a:rPr lang="zh-CN" altLang="en-US" sz="2400" b="1" dirty="0"/>
                  <a:t>证毕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E1E67CA6-8C92-4DA7-B4E9-5F7C6ACA0A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6964" y="780158"/>
                <a:ext cx="9779883" cy="6049990"/>
              </a:xfrm>
              <a:prstGeom prst="rect">
                <a:avLst/>
              </a:prstGeom>
              <a:blipFill>
                <a:blip r:embed="rId2"/>
                <a:stretch>
                  <a:fillRect l="-998" t="-40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>
            <a:extLst>
              <a:ext uri="{FF2B5EF4-FFF2-40B4-BE49-F238E27FC236}">
                <a16:creationId xmlns:a16="http://schemas.microsoft.com/office/drawing/2014/main" id="{D42E31C6-C5DA-46FA-8D1D-6936EEA91687}"/>
              </a:ext>
            </a:extLst>
          </p:cNvPr>
          <p:cNvSpPr/>
          <p:nvPr/>
        </p:nvSpPr>
        <p:spPr>
          <a:xfrm>
            <a:off x="9817139" y="1640608"/>
            <a:ext cx="2079415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Notebook: </a:t>
            </a:r>
          </a:p>
          <a:p>
            <a:r>
              <a:rPr lang="en-US" altLang="zh-CN" dirty="0"/>
              <a:t>sec2_1_eig_opt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3758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8C489663-A121-476E-BB8E-7810EE4C4D64}"/>
              </a:ext>
            </a:extLst>
          </p:cNvPr>
          <p:cNvSpPr txBox="1"/>
          <p:nvPr/>
        </p:nvSpPr>
        <p:spPr>
          <a:xfrm>
            <a:off x="827472" y="49715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2.2 </a:t>
            </a:r>
            <a:r>
              <a:rPr lang="zh-CN" altLang="en-US" sz="3200" dirty="0"/>
              <a:t>奇异值分解与最优低秩近似问题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37ADE45B-0F8B-49B6-8E5F-1714CE42F249}"/>
                  </a:ext>
                </a:extLst>
              </p:cNvPr>
              <p:cNvSpPr/>
              <p:nvPr/>
            </p:nvSpPr>
            <p:spPr>
              <a:xfrm>
                <a:off x="1064516" y="1168233"/>
                <a:ext cx="10203435" cy="56342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spcAft>
                    <a:spcPts val="1600"/>
                  </a:spcAft>
                  <a:buFont typeface="+mj-lt"/>
                  <a:buAutoNum type="alphaLcPeriod"/>
                </a:pPr>
                <a:r>
                  <a:rPr lang="zh-CN" altLang="en-US" sz="2400" b="1" dirty="0">
                    <a:solidFill>
                      <a:srgbClr val="FF0000"/>
                    </a:solidFill>
                  </a:rPr>
                  <a:t>奇异值分解</a:t>
                </a:r>
                <a:r>
                  <a:rPr lang="zh-CN" altLang="en-US" sz="2400" dirty="0"/>
                  <a:t>（</a:t>
                </a:r>
                <a:r>
                  <a:rPr lang="en-US" altLang="zh-CN" sz="2400" dirty="0"/>
                  <a:t>singular value decomposition</a:t>
                </a:r>
                <a:r>
                  <a:rPr lang="zh-CN" altLang="en-US" sz="2400" dirty="0"/>
                  <a:t>）：给定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zh-CN" altLang="en-US" sz="2400" dirty="0"/>
                  <a:t>的矩阵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/>
                  <a:t>，有</a:t>
                </a:r>
                <a14:m>
                  <m:oMath xmlns:m="http://schemas.openxmlformats.org/officeDocument/2006/math">
                    <m:r>
                      <a:rPr lang="en-US" altLang="zh-CN" sz="2400" b="1" i="1">
                        <a:latin typeface="Cambria Math" panose="02040503050406030204" pitchFamily="18" charset="0"/>
                      </a:rPr>
                      <m:t>𝑴</m:t>
                    </m:r>
                    <m:r>
                      <a:rPr lang="en-US" altLang="zh-CN" sz="24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𝑼</m:t>
                    </m:r>
                    <m:r>
                      <a:rPr lang="el-GR" altLang="zh-CN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𝜦</m:t>
                    </m:r>
                    <m:sSup>
                      <m:sSupPr>
                        <m:ctrlPr>
                          <a:rPr lang="en-US" altLang="zh-CN" sz="2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</m:oMath>
                </a14:m>
                <a:r>
                  <a:rPr lang="zh-CN" altLang="en-US" sz="2400" dirty="0"/>
                  <a:t>，其中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zh-CN" altLang="en-US" sz="2400" dirty="0"/>
                  <a:t>与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zh-CN" altLang="en-US" sz="2400" dirty="0"/>
                  <a:t>每一列分别被称为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/>
                  <a:t>的</a:t>
                </a:r>
                <a:r>
                  <a:rPr lang="zh-CN" altLang="en-US" sz="2400" b="1" dirty="0"/>
                  <a:t>左、右奇异向量</a:t>
                </a:r>
                <a:r>
                  <a:rPr lang="zh-CN" altLang="en-US" sz="2400" dirty="0"/>
                  <a:t>，且满足正交归一性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zh-CN" altLang="en-US" sz="2400" dirty="0"/>
                  <a:t>，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𝑉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/>
                  <a:t>；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zh-CN" altLang="en-US" sz="2400" dirty="0"/>
                  <a:t>为非负定实对角矩阵，称为</a:t>
                </a:r>
                <a:r>
                  <a:rPr lang="zh-CN" altLang="en-US" sz="2400" b="1" dirty="0"/>
                  <a:t>奇异谱</a:t>
                </a:r>
                <a:r>
                  <a:rPr lang="zh-CN" altLang="en-US" sz="2400" dirty="0"/>
                  <a:t>，其元素称为</a:t>
                </a:r>
                <a:r>
                  <a:rPr lang="zh-CN" altLang="en-US" sz="2400" b="1" dirty="0"/>
                  <a:t>奇异值</a:t>
                </a:r>
                <a:r>
                  <a:rPr lang="zh-CN" altLang="en-US" sz="2400" dirty="0"/>
                  <a:t>，按非升序排列。</a:t>
                </a:r>
                <a:br>
                  <a:rPr lang="en-US" altLang="zh-CN" sz="2400" dirty="0"/>
                </a:br>
                <a:br>
                  <a:rPr lang="en-US" altLang="zh-CN" sz="1100" dirty="0"/>
                </a:br>
                <a:r>
                  <a:rPr lang="zh-CN" altLang="en-US" sz="2100" dirty="0"/>
                  <a:t>注：任何矩阵都存在奇异值分解，且极大化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zh-CN" altLang="en-US" sz="2100" dirty="0"/>
                  <a:t>第一个元素实部时，分解唯一</a:t>
                </a:r>
                <a:br>
                  <a:rPr lang="en-US" altLang="zh-CN" sz="2100" dirty="0"/>
                </a:br>
                <a:r>
                  <a:rPr lang="zh-CN" altLang="en-US" sz="2100" dirty="0"/>
                  <a:t>思考：去掉极大化实部的条件后，分解为什么不唯一？</a:t>
                </a:r>
                <a:endParaRPr lang="en-US" altLang="zh-CN" sz="2100" dirty="0"/>
              </a:p>
              <a:p>
                <a:pPr marL="457200" indent="-457200">
                  <a:spcAft>
                    <a:spcPts val="1600"/>
                  </a:spcAft>
                  <a:buFont typeface="+mj-lt"/>
                  <a:buAutoNum type="alphaLcPeriod"/>
                </a:pPr>
                <a:r>
                  <a:rPr lang="zh-CN" altLang="en-US" sz="2400" b="1" dirty="0">
                    <a:solidFill>
                      <a:srgbClr val="FF0000"/>
                    </a:solidFill>
                  </a:rPr>
                  <a:t>秩</a:t>
                </a:r>
                <a:r>
                  <a:rPr lang="zh-CN" altLang="en-US" sz="2400" dirty="0"/>
                  <a:t>：定义为矩阵的非零奇异值个数。</a:t>
                </a:r>
                <a:endParaRPr lang="en-US" altLang="zh-CN" sz="2400" dirty="0"/>
              </a:p>
              <a:p>
                <a:pPr marL="457200" indent="-457200">
                  <a:spcAft>
                    <a:spcPts val="1600"/>
                  </a:spcAft>
                  <a:buFont typeface="+mj-lt"/>
                  <a:buAutoNum type="alphaLcPeriod"/>
                </a:pPr>
                <a:r>
                  <a:rPr lang="zh-CN" altLang="en-US" sz="2400" b="1" dirty="0">
                    <a:solidFill>
                      <a:srgbClr val="FF0000"/>
                    </a:solidFill>
                  </a:rPr>
                  <a:t>矩阵的低秩近似问题</a:t>
                </a:r>
                <a:r>
                  <a:rPr lang="zh-CN" altLang="en-US" sz="2400" dirty="0"/>
                  <a:t>：给定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zh-CN" altLang="en-US" sz="2400" dirty="0"/>
                  <a:t>的矩阵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/>
                  <a:t>，设其秩为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zh-CN" altLang="en-US" sz="2400" dirty="0"/>
                  <a:t>，求解秩为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zh-CN" altLang="en-US" sz="2400" dirty="0"/>
                  <a:t>的矩阵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zh-CN" altLang="en-US" sz="2400" dirty="0"/>
                  <a:t>，有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&gt;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zh-CN" altLang="en-US" sz="2400" dirty="0"/>
                  <a:t>，且极小化二矩阵间的范数</a:t>
                </a:r>
                <a:br>
                  <a:rPr lang="en-US" altLang="zh-CN" sz="2400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ε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p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e>
                                  <m:sub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e>
                      <m:sub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: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r>
                      <a:rPr lang="zh-CN" altLang="en-US" sz="2400" i="1" smtClean="0">
                        <a:latin typeface="Cambria Math" panose="02040503050406030204" pitchFamily="18" charset="0"/>
                      </a:rPr>
                      <m:t>（</m:t>
                    </m:r>
                    <m:r>
                      <a:rPr lang="zh-CN" altLang="en-US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裁剪</m:t>
                    </m:r>
                    <m:r>
                      <a:rPr lang="zh-CN" alt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误差</m:t>
                    </m:r>
                    <m:r>
                      <a:rPr lang="zh-CN" altLang="en-US" sz="2400" i="1" smtClean="0">
                        <a:latin typeface="Cambria Math" panose="02040503050406030204" pitchFamily="18" charset="0"/>
                      </a:rPr>
                      <m:t>）</m:t>
                    </m:r>
                  </m:oMath>
                </a14:m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:r>
                  <a:rPr lang="en-US" altLang="zh-CN" sz="2400" b="1" dirty="0"/>
                  <a:t>d.</a:t>
                </a:r>
                <a:r>
                  <a:rPr lang="zh-CN" altLang="en-US" sz="2400" b="1" dirty="0"/>
                  <a:t> 低秩近似问题的最优解为</a:t>
                </a:r>
                <a:r>
                  <a:rPr lang="zh-CN" altLang="en-US" sz="2400" dirty="0"/>
                  <a:t>：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:, 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:</m:t>
                        </m:r>
                        <m:sSup>
                          <m:sSup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:</m:t>
                        </m:r>
                        <m:sSup>
                          <m:sSup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:</m:t>
                        </m:r>
                        <m:sSup>
                          <m:sSup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[:, 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′]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</m:oMath>
                </a14:m>
                <a:endParaRPr lang="en-US" altLang="zh-CN" sz="2400" dirty="0"/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37ADE45B-0F8B-49B6-8E5F-1714CE42F2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4516" y="1168233"/>
                <a:ext cx="10203435" cy="5634235"/>
              </a:xfrm>
              <a:prstGeom prst="rect">
                <a:avLst/>
              </a:prstGeom>
              <a:blipFill>
                <a:blip r:embed="rId2"/>
                <a:stretch>
                  <a:fillRect l="-956" t="-758" r="-837" b="-10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6526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C267CA-3BE2-4123-9B5C-390E57B56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提 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C434C1-5149-46FD-B5FD-4F3F2B18E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4607" y="1690688"/>
            <a:ext cx="6273467" cy="359568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sz="3200" dirty="0"/>
              <a:t>0.  </a:t>
            </a:r>
            <a:r>
              <a:rPr lang="zh-CN" altLang="en-US" sz="3200" dirty="0"/>
              <a:t>张量网络与多体物理简介</a:t>
            </a:r>
            <a:endParaRPr lang="en-US" altLang="zh-CN" sz="3200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zh-CN" altLang="en-US" sz="3200" dirty="0"/>
              <a:t>张量及</a:t>
            </a:r>
            <a:r>
              <a:rPr lang="en-US" altLang="zh-CN" sz="3200" dirty="0"/>
              <a:t>Python</a:t>
            </a:r>
            <a:r>
              <a:rPr lang="zh-CN" altLang="en-US" sz="3200" dirty="0"/>
              <a:t>基础</a:t>
            </a:r>
            <a:endParaRPr lang="en-US" altLang="zh-CN" sz="3200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zh-CN" altLang="en-US" sz="3200" dirty="0"/>
              <a:t>线性代数及多线性代数基础</a:t>
            </a:r>
            <a:endParaRPr lang="en-US" altLang="zh-CN" sz="3200" dirty="0"/>
          </a:p>
          <a:p>
            <a:pPr marL="514350" indent="-514350">
              <a:buAutoNum type="arabicPeriod"/>
            </a:pPr>
            <a:r>
              <a:rPr lang="zh-CN" altLang="en-US" sz="3200" dirty="0"/>
              <a:t>格点模型基础</a:t>
            </a:r>
            <a:endParaRPr lang="en-US" altLang="zh-CN" sz="3200" dirty="0"/>
          </a:p>
          <a:p>
            <a:pPr marL="514350" indent="-514350">
              <a:buAutoNum type="arabicPeriod"/>
            </a:pPr>
            <a:r>
              <a:rPr lang="zh-CN" altLang="en-US" sz="3200" dirty="0"/>
              <a:t>矩阵乘积态方法</a:t>
            </a:r>
            <a:endParaRPr lang="en-US" altLang="zh-CN" sz="3200" dirty="0"/>
          </a:p>
          <a:p>
            <a:pPr marL="514350" indent="-514350">
              <a:buAutoNum type="arabicPeriod"/>
            </a:pPr>
            <a:r>
              <a:rPr lang="zh-CN" altLang="en-US" sz="3200" dirty="0"/>
              <a:t>张量网络计算方法</a:t>
            </a:r>
            <a:endParaRPr lang="en-US" altLang="zh-CN" sz="3200" dirty="0"/>
          </a:p>
          <a:p>
            <a:pPr marL="514350" indent="-514350">
              <a:buAutoNum type="arabicPeriod"/>
            </a:pPr>
            <a:r>
              <a:rPr lang="zh-CN" altLang="en-US" sz="3200" dirty="0"/>
              <a:t>张量网络机器学习</a:t>
            </a:r>
            <a:endParaRPr lang="en-US" altLang="zh-CN" sz="3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668FDB9-019A-47E5-BF29-A5B6CC45DD12}"/>
              </a:ext>
            </a:extLst>
          </p:cNvPr>
          <p:cNvSpPr/>
          <p:nvPr/>
        </p:nvSpPr>
        <p:spPr>
          <a:xfrm>
            <a:off x="1184607" y="5286375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000" dirty="0"/>
              <a:t>张量网络部分主要参考书：</a:t>
            </a:r>
            <a:endParaRPr lang="en-US" altLang="zh-CN" sz="2000" dirty="0"/>
          </a:p>
          <a:p>
            <a:pPr marL="285750" indent="-285750">
              <a:buFontTx/>
              <a:buChar char="-"/>
            </a:pPr>
            <a:r>
              <a:rPr lang="en-US" altLang="zh-CN" sz="2000" dirty="0"/>
              <a:t>《Tensor Network Contractions: Methods and Applications to Quantum Many-Body Systems》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D85EC68-1525-4CB0-8518-326BF05C0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0369" y="350389"/>
            <a:ext cx="3371850" cy="510594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2E9A620-CDB4-435E-AF39-20A86679A333}"/>
              </a:ext>
            </a:extLst>
          </p:cNvPr>
          <p:cNvSpPr/>
          <p:nvPr/>
        </p:nvSpPr>
        <p:spPr>
          <a:xfrm>
            <a:off x="8061788" y="5646457"/>
            <a:ext cx="39481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下载地址：</a:t>
            </a:r>
            <a:endParaRPr lang="en-US" altLang="zh-CN" dirty="0"/>
          </a:p>
          <a:p>
            <a:r>
              <a:rPr lang="zh-CN" altLang="en-US" dirty="0">
                <a:hlinkClick r:id="rId3"/>
              </a:rPr>
              <a:t>https://link.springer.com/content/pdf/10.1007%2F978-3-030-34489-4.pdf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424806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DEF3B12-15AF-4CAC-BABC-3B101EBF2D24}"/>
              </a:ext>
            </a:extLst>
          </p:cNvPr>
          <p:cNvSpPr txBox="1"/>
          <p:nvPr/>
        </p:nvSpPr>
        <p:spPr>
          <a:xfrm>
            <a:off x="827472" y="49715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2.2 </a:t>
            </a:r>
            <a:r>
              <a:rPr lang="zh-CN" altLang="en-US" sz="3200" dirty="0"/>
              <a:t>奇异值分解与最优低秩近似问题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42BA3E6-FD8B-483E-93D2-7ED85F2828E7}"/>
              </a:ext>
            </a:extLst>
          </p:cNvPr>
          <p:cNvSpPr/>
          <p:nvPr/>
        </p:nvSpPr>
        <p:spPr>
          <a:xfrm>
            <a:off x="1206058" y="1180395"/>
            <a:ext cx="97798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例：基于奇异值分解低秩近似的图形压缩</a:t>
            </a:r>
            <a:endParaRPr lang="en-US" altLang="zh-CN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ED048ED-7515-4C46-AFAC-90C73D107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" y="2328730"/>
            <a:ext cx="2771646" cy="267189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252D0DF-7F2E-4B50-8A5E-F0EA01D3A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025" y="1837566"/>
            <a:ext cx="3101607" cy="318716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1711205-D984-40DB-89F3-02092B8A6D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631" y="1787053"/>
            <a:ext cx="3101606" cy="322309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97FBF69-D40A-4DD6-98A4-AC919D4AF035}"/>
              </a:ext>
            </a:extLst>
          </p:cNvPr>
          <p:cNvSpPr txBox="1"/>
          <p:nvPr/>
        </p:nvSpPr>
        <p:spPr>
          <a:xfrm>
            <a:off x="3383330" y="5066972"/>
            <a:ext cx="1854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error = 0.324876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AEECEE6-92D2-40F4-B3C2-7551C0138185}"/>
              </a:ext>
            </a:extLst>
          </p:cNvPr>
          <p:cNvSpPr/>
          <p:nvPr/>
        </p:nvSpPr>
        <p:spPr>
          <a:xfrm>
            <a:off x="6387520" y="5055304"/>
            <a:ext cx="18549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error = 0.285488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34225AA-08CF-4C5E-B7D5-79C7CD09A9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2068" y="1795329"/>
            <a:ext cx="3202907" cy="3259975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FB618118-BB10-4ED8-BD5B-A1679FED5B5D}"/>
              </a:ext>
            </a:extLst>
          </p:cNvPr>
          <p:cNvSpPr/>
          <p:nvPr/>
        </p:nvSpPr>
        <p:spPr>
          <a:xfrm>
            <a:off x="9626023" y="5063580"/>
            <a:ext cx="18549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error = 0.086106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EF039D8-866D-4C59-803C-3F1DE68D25D4}"/>
              </a:ext>
            </a:extLst>
          </p:cNvPr>
          <p:cNvSpPr/>
          <p:nvPr/>
        </p:nvSpPr>
        <p:spPr>
          <a:xfrm>
            <a:off x="9513812" y="665897"/>
            <a:ext cx="2079415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Notebook: </a:t>
            </a:r>
          </a:p>
          <a:p>
            <a:r>
              <a:rPr lang="en-US" altLang="zh-CN" dirty="0"/>
              <a:t>sec2_2_svd_img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17C0FD9D-D6C0-45DC-879D-F82C733D5DA6}"/>
                  </a:ext>
                </a:extLst>
              </p:cNvPr>
              <p:cNvSpPr/>
              <p:nvPr/>
            </p:nvSpPr>
            <p:spPr>
              <a:xfrm>
                <a:off x="949232" y="5648037"/>
                <a:ext cx="10293533" cy="1050031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wrap="square">
                <a:spAutoFit/>
              </a:bodyPr>
              <a:lstStyle/>
              <a:p>
                <a:pPr>
                  <a:spcAft>
                    <a:spcPts val="1600"/>
                  </a:spcAft>
                </a:pPr>
                <a:r>
                  <a:rPr lang="zh-CN" altLang="en-US" sz="2000" dirty="0"/>
                  <a:t>练习：</a:t>
                </a:r>
                <a:r>
                  <a:rPr lang="en-US" altLang="zh-CN" sz="2000" dirty="0"/>
                  <a:t>1. </a:t>
                </a:r>
                <a:r>
                  <a:rPr lang="zh-CN" altLang="en-US" sz="2000" dirty="0"/>
                  <a:t>对保留的奇异值数量</a:t>
                </a:r>
                <a:r>
                  <a:rPr lang="en-US" altLang="zh-CN" sz="2000" dirty="0"/>
                  <a:t>k</a:t>
                </a:r>
                <a:r>
                  <a:rPr lang="zh-CN" altLang="en-US" sz="2000" dirty="0"/>
                  <a:t>取适当的间隔，完成绘制误差关于</a:t>
                </a:r>
                <a:r>
                  <a:rPr lang="en-US" altLang="zh-CN" sz="2000" dirty="0"/>
                  <a:t>k</a:t>
                </a:r>
                <a:r>
                  <a:rPr lang="zh-CN" altLang="en-US" sz="2000" dirty="0"/>
                  <a:t>的曲线的函数；</a:t>
                </a:r>
                <a:br>
                  <a:rPr lang="en-US" altLang="zh-CN" sz="2000" dirty="0"/>
                </a:br>
                <a:r>
                  <a:rPr lang="en-US" altLang="zh-CN" sz="2000" dirty="0"/>
                  <a:t>2. </a:t>
                </a:r>
                <a:r>
                  <a:rPr lang="zh-CN" altLang="en-US" sz="2000" dirty="0"/>
                  <a:t>证明：对于矩阵</a:t>
                </a:r>
                <a14:m>
                  <m:oMath xmlns:m="http://schemas.openxmlformats.org/officeDocument/2006/math">
                    <m:r>
                      <a:rPr lang="en-US" altLang="zh-CN" sz="2000" b="0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000" dirty="0"/>
                  <a:t>有奇异值分解</a:t>
                </a:r>
                <a14:m>
                  <m:oMath xmlns:m="http://schemas.openxmlformats.org/officeDocument/2006/math">
                    <m:r>
                      <a:rPr lang="en-US" altLang="zh-CN" sz="2000" b="0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zh-CN" sz="2000" b="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el-GR" altLang="zh-CN" sz="20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𝛬</m:t>
                    </m:r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altLang="zh-CN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</m:oMath>
                </a14:m>
                <a:r>
                  <a:rPr lang="zh-CN" altLang="en-US" sz="2000" dirty="0"/>
                  <a:t>时，其左约化矩阵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𝑀</m:t>
                    </m:r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</m:oMath>
                </a14:m>
                <a:r>
                  <a:rPr lang="zh-CN" altLang="en-US" sz="2000" dirty="0"/>
                  <a:t>的本征值分解满足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altLang="zh-CN" sz="20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𝑈</m:t>
                    </m:r>
                    <m:r>
                      <m:rPr>
                        <m:sty m:val="p"/>
                      </m:rPr>
                      <a:rPr lang="el-GR" altLang="zh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</m:oMath>
                </a14:m>
                <a:r>
                  <a:rPr lang="zh-CN" altLang="en-US" sz="2000" dirty="0"/>
                  <a:t>，其右约化矩阵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000" dirty="0"/>
                  <a:t>的本征值分解满足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m:rPr>
                        <m:sty m:val="p"/>
                      </m:rPr>
                      <a:rPr lang="el-GR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</m:oMath>
                </a14:m>
                <a:r>
                  <a:rPr lang="zh-CN" altLang="en-US" sz="2000" dirty="0"/>
                  <a:t>，且有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r>
                      <a:rPr lang="en-US" altLang="zh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l-GR" altLang="zh-CN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l-GR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𝛬</m:t>
                        </m:r>
                      </m:e>
                      <m:sup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CN" altLang="en-US" sz="2000" dirty="0"/>
                  <a:t>。</a:t>
                </a:r>
                <a:endParaRPr lang="en-US" altLang="zh-CN" sz="2000" dirty="0"/>
              </a:p>
            </p:txBody>
          </p:sp>
        </mc:Choice>
        <mc:Fallback xmlns=""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17C0FD9D-D6C0-45DC-879D-F82C733D5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232" y="5648037"/>
                <a:ext cx="10293533" cy="1050031"/>
              </a:xfrm>
              <a:prstGeom prst="rect">
                <a:avLst/>
              </a:prstGeom>
              <a:blipFill>
                <a:blip r:embed="rId6"/>
                <a:stretch>
                  <a:fillRect l="-592" t="-2874" r="-296" b="-74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文本框 17">
            <a:extLst>
              <a:ext uri="{FF2B5EF4-FFF2-40B4-BE49-F238E27FC236}">
                <a16:creationId xmlns:a16="http://schemas.microsoft.com/office/drawing/2014/main" id="{CDBDD298-11F2-49A1-9EEE-E0214CB9AA3D}"/>
              </a:ext>
            </a:extLst>
          </p:cNvPr>
          <p:cNvSpPr txBox="1"/>
          <p:nvPr/>
        </p:nvSpPr>
        <p:spPr>
          <a:xfrm>
            <a:off x="1143619" y="506724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原图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687379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8C489663-A121-476E-BB8E-7810EE4C4D64}"/>
              </a:ext>
            </a:extLst>
          </p:cNvPr>
          <p:cNvSpPr txBox="1"/>
          <p:nvPr/>
        </p:nvSpPr>
        <p:spPr>
          <a:xfrm>
            <a:off x="827472" y="49715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2.3 </a:t>
            </a:r>
            <a:r>
              <a:rPr lang="zh-CN" altLang="en-US" sz="3200" dirty="0"/>
              <a:t>多线性代数中的张量单秩分解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C7A1703-2192-4B68-A17D-6017AFEBB8DD}"/>
              </a:ext>
            </a:extLst>
          </p:cNvPr>
          <p:cNvSpPr/>
          <p:nvPr/>
        </p:nvSpPr>
        <p:spPr>
          <a:xfrm>
            <a:off x="1206057" y="1237488"/>
            <a:ext cx="977988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思考：矩阵（二阶张量）存在本征值分解、奇异值分解等，对于更高阶的张量，是否存在类似的分解？</a:t>
            </a:r>
            <a:endParaRPr lang="en-US" altLang="zh-CN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CF733F42-8CF6-495E-ADE7-4E933EABC961}"/>
                  </a:ext>
                </a:extLst>
              </p:cNvPr>
              <p:cNvSpPr/>
              <p:nvPr/>
            </p:nvSpPr>
            <p:spPr>
              <a:xfrm>
                <a:off x="1206058" y="2180520"/>
                <a:ext cx="9779883" cy="42773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考虑矩阵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/>
                  <a:t>（简要起见设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/>
                  <a:t>为实矩阵）的奇异值分解，记第</a:t>
                </a:r>
                <a:r>
                  <a:rPr lang="en-US" altLang="zh-CN" sz="2400" dirty="0"/>
                  <a:t>n</a:t>
                </a:r>
                <a:r>
                  <a:rPr lang="zh-CN" altLang="en-US" sz="2400" dirty="0"/>
                  <a:t>个左、右奇异向量分别为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zh-CN" altLang="en-US" sz="2400" dirty="0"/>
                  <a:t>和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zh-CN" altLang="en-US" sz="2400" dirty="0"/>
                  <a:t>，证明如下等式：</a:t>
                </a:r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𝑎𝑏</m:t>
                              </m:r>
                            </m:sub>
                          </m:sSub>
                        </m:e>
                      </m:nary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l-GR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Λ</m:t>
                          </m:r>
                        </m:e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sSubSup>
                        <m:sSubSup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𝑎𝑏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l-GR" altLang="zh-CN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Λ</m:t>
                          </m:r>
                        </m:e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sSubSup>
                        <m:sSub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:r>
                  <a:rPr lang="zh-CN" altLang="en-US" sz="2400" dirty="0"/>
                  <a:t>其中，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zh-CN" altLang="en-US" sz="2400" dirty="0"/>
                  <a:t>为第</a:t>
                </a:r>
                <a:r>
                  <a:rPr lang="en-US" altLang="zh-CN" sz="2400" dirty="0"/>
                  <a:t>n</a:t>
                </a:r>
                <a:r>
                  <a:rPr lang="zh-CN" altLang="en-US" sz="2400" dirty="0"/>
                  <a:t>个奇异值，且有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</a:rPr>
                      <m:t> =</m:t>
                    </m:r>
                  </m:oMath>
                </a14:m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bSup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𝑎𝑏</m:t>
                            </m:r>
                          </m:sub>
                        </m:sSub>
                        <m:sSubSup>
                          <m:sSub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bSup>
                      </m:e>
                    </m:nary>
                    <m:r>
                      <a:rPr lang="en-US" altLang="zh-CN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/>
                  <a:t>。</a:t>
                </a:r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:r>
                  <a:rPr lang="zh-CN" altLang="en-US" sz="2400" dirty="0"/>
                  <a:t>（提示：利用变换矩阵的正交性）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CF733F42-8CF6-495E-ADE7-4E933EABC9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058" y="2180520"/>
                <a:ext cx="9779883" cy="4277389"/>
              </a:xfrm>
              <a:prstGeom prst="rect">
                <a:avLst/>
              </a:prstGeom>
              <a:blipFill>
                <a:blip r:embed="rId2"/>
                <a:stretch>
                  <a:fillRect l="-998" t="-999" r="-810" b="-29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组合 16">
            <a:extLst>
              <a:ext uri="{FF2B5EF4-FFF2-40B4-BE49-F238E27FC236}">
                <a16:creationId xmlns:a16="http://schemas.microsoft.com/office/drawing/2014/main" id="{668C68B9-3368-44D8-9320-A7242EBC8B65}"/>
              </a:ext>
            </a:extLst>
          </p:cNvPr>
          <p:cNvGrpSpPr/>
          <p:nvPr/>
        </p:nvGrpSpPr>
        <p:grpSpPr>
          <a:xfrm>
            <a:off x="8182235" y="3269245"/>
            <a:ext cx="1403090" cy="794247"/>
            <a:chOff x="9112510" y="3031876"/>
            <a:chExt cx="1403090" cy="794247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80F27CFF-364F-4F05-BA88-34E94CFCF945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9590733" y="3346777"/>
              <a:ext cx="92486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31719E74-D64B-40C2-8DF1-70F48B72C78C}"/>
                </a:ext>
              </a:extLst>
            </p:cNvPr>
            <p:cNvSpPr/>
            <p:nvPr/>
          </p:nvSpPr>
          <p:spPr>
            <a:xfrm>
              <a:off x="9314508" y="3208664"/>
              <a:ext cx="276225" cy="276225"/>
            </a:xfrm>
            <a:prstGeom prst="roundRect">
              <a:avLst/>
            </a:prstGeom>
            <a:solidFill>
              <a:srgbClr val="53DDB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4E50A448-407C-47A2-B937-876AD1AD8E96}"/>
                </a:ext>
              </a:extLst>
            </p:cNvPr>
            <p:cNvSpPr/>
            <p:nvPr/>
          </p:nvSpPr>
          <p:spPr>
            <a:xfrm>
              <a:off x="9952139" y="3208663"/>
              <a:ext cx="276225" cy="276225"/>
            </a:xfrm>
            <a:prstGeom prst="roundRect">
              <a:avLst/>
            </a:prstGeom>
            <a:solidFill>
              <a:srgbClr val="53DDB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矩形 7">
                  <a:extLst>
                    <a:ext uri="{FF2B5EF4-FFF2-40B4-BE49-F238E27FC236}">
                      <a16:creationId xmlns:a16="http://schemas.microsoft.com/office/drawing/2014/main" id="{CE9B382C-D8E9-4F98-BA13-D92EFA89D6D8}"/>
                    </a:ext>
                  </a:extLst>
                </p:cNvPr>
                <p:cNvSpPr/>
                <p:nvPr/>
              </p:nvSpPr>
              <p:spPr>
                <a:xfrm>
                  <a:off x="9112510" y="3445313"/>
                  <a:ext cx="648574" cy="3808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8" name="矩形 7">
                  <a:extLst>
                    <a:ext uri="{FF2B5EF4-FFF2-40B4-BE49-F238E27FC236}">
                      <a16:creationId xmlns:a16="http://schemas.microsoft.com/office/drawing/2014/main" id="{CE9B382C-D8E9-4F98-BA13-D92EFA89D6D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12510" y="3445313"/>
                  <a:ext cx="648574" cy="38081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C2EA5B3A-0125-4585-84B8-9C38FA436E0E}"/>
                    </a:ext>
                  </a:extLst>
                </p:cNvPr>
                <p:cNvSpPr/>
                <p:nvPr/>
              </p:nvSpPr>
              <p:spPr>
                <a:xfrm>
                  <a:off x="9865253" y="3186762"/>
                  <a:ext cx="44999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C2EA5B3A-0125-4585-84B8-9C38FA436E0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253" y="3186762"/>
                  <a:ext cx="449995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D22EA81F-37E2-4DFB-B526-314235B381A9}"/>
                    </a:ext>
                  </a:extLst>
                </p:cNvPr>
                <p:cNvSpPr/>
                <p:nvPr/>
              </p:nvSpPr>
              <p:spPr>
                <a:xfrm>
                  <a:off x="9573189" y="3031876"/>
                  <a:ext cx="37895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D22EA81F-37E2-4DFB-B526-314235B381A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73189" y="3031876"/>
                  <a:ext cx="378950" cy="3693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矩形 10">
                  <a:extLst>
                    <a:ext uri="{FF2B5EF4-FFF2-40B4-BE49-F238E27FC236}">
                      <a16:creationId xmlns:a16="http://schemas.microsoft.com/office/drawing/2014/main" id="{3785AE0A-C86F-4832-B2E2-F71BA3F456B9}"/>
                    </a:ext>
                  </a:extLst>
                </p:cNvPr>
                <p:cNvSpPr/>
                <p:nvPr/>
              </p:nvSpPr>
              <p:spPr>
                <a:xfrm>
                  <a:off x="10273174" y="3048446"/>
                  <a:ext cx="136780" cy="36933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1" name="矩形 10">
                  <a:extLst>
                    <a:ext uri="{FF2B5EF4-FFF2-40B4-BE49-F238E27FC236}">
                      <a16:creationId xmlns:a16="http://schemas.microsoft.com/office/drawing/2014/main" id="{3785AE0A-C86F-4832-B2E2-F71BA3F456B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73174" y="3048446"/>
                  <a:ext cx="136780" cy="369332"/>
                </a:xfrm>
                <a:prstGeom prst="rect">
                  <a:avLst/>
                </a:prstGeom>
                <a:blipFill>
                  <a:blip r:embed="rId6"/>
                  <a:stretch>
                    <a:fillRect l="-13636" r="-10454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99C9B104-04B6-46E4-A686-A160A58982D3}"/>
                  </a:ext>
                </a:extLst>
              </p:cNvPr>
              <p:cNvSpPr/>
              <p:nvPr/>
            </p:nvSpPr>
            <p:spPr>
              <a:xfrm>
                <a:off x="9597038" y="3353311"/>
                <a:ext cx="4988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latin typeface="Cambria Math" panose="02040503050406030204" pitchFamily="18" charset="0"/>
                        </a:rPr>
                        <m:t>~</m:t>
                      </m:r>
                    </m:oMath>
                  </m:oMathPara>
                </a14:m>
                <a:endParaRPr lang="zh-CN" altLang="en-US" sz="2400" b="1" dirty="0"/>
              </a:p>
            </p:txBody>
          </p:sp>
        </mc:Choice>
        <mc:Fallback xmlns=""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99C9B104-04B6-46E4-A686-A160A58982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7038" y="3353311"/>
                <a:ext cx="498855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275942B9-F844-4B3B-B9D3-4B4D29311B72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10421617" y="3602614"/>
            <a:ext cx="36140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170F7920-2B90-4CEB-9576-C3BED4B55B19}"/>
              </a:ext>
            </a:extLst>
          </p:cNvPr>
          <p:cNvSpPr/>
          <p:nvPr/>
        </p:nvSpPr>
        <p:spPr>
          <a:xfrm>
            <a:off x="10145392" y="3464501"/>
            <a:ext cx="276225" cy="276225"/>
          </a:xfrm>
          <a:prstGeom prst="roundRect">
            <a:avLst/>
          </a:prstGeom>
          <a:solidFill>
            <a:srgbClr val="53DDB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A9D9BCFC-83BC-4A45-B1D9-8691612A3FC7}"/>
                  </a:ext>
                </a:extLst>
              </p:cNvPr>
              <p:cNvSpPr/>
              <p:nvPr/>
            </p:nvSpPr>
            <p:spPr>
              <a:xfrm>
                <a:off x="9943394" y="3701150"/>
                <a:ext cx="648574" cy="3808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A9D9BCFC-83BC-4A45-B1D9-8691612A3F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43394" y="3701150"/>
                <a:ext cx="648574" cy="3808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4084E23B-D74C-49E9-889D-209996B944C8}"/>
                  </a:ext>
                </a:extLst>
              </p:cNvPr>
              <p:cNvSpPr/>
              <p:nvPr/>
            </p:nvSpPr>
            <p:spPr>
              <a:xfrm>
                <a:off x="10404073" y="3313350"/>
                <a:ext cx="37895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4084E23B-D74C-49E9-889D-209996B944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04073" y="3313350"/>
                <a:ext cx="378950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6" name="组合 35">
            <a:extLst>
              <a:ext uri="{FF2B5EF4-FFF2-40B4-BE49-F238E27FC236}">
                <a16:creationId xmlns:a16="http://schemas.microsoft.com/office/drawing/2014/main" id="{A8667E55-3284-4AF5-BD1D-8A30DDBCD868}"/>
              </a:ext>
            </a:extLst>
          </p:cNvPr>
          <p:cNvGrpSpPr/>
          <p:nvPr/>
        </p:nvGrpSpPr>
        <p:grpSpPr>
          <a:xfrm flipH="1">
            <a:off x="8384233" y="4535675"/>
            <a:ext cx="1201092" cy="276226"/>
            <a:chOff x="8386206" y="4294512"/>
            <a:chExt cx="1201092" cy="276226"/>
          </a:xfrm>
        </p:grpSpPr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BDCCEB97-1DF4-439E-B0AB-A9A7A0EE0A2B}"/>
                </a:ext>
              </a:extLst>
            </p:cNvPr>
            <p:cNvCxnSpPr>
              <a:cxnSpLocks/>
              <a:stCxn id="30" idx="3"/>
            </p:cNvCxnSpPr>
            <p:nvPr/>
          </p:nvCxnSpPr>
          <p:spPr>
            <a:xfrm>
              <a:off x="8662431" y="4432626"/>
              <a:ext cx="92486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B9F64236-A200-4ECA-9405-60E0074AF958}"/>
                </a:ext>
              </a:extLst>
            </p:cNvPr>
            <p:cNvSpPr/>
            <p:nvPr/>
          </p:nvSpPr>
          <p:spPr>
            <a:xfrm>
              <a:off x="8386206" y="4294513"/>
              <a:ext cx="276225" cy="276225"/>
            </a:xfrm>
            <a:prstGeom prst="roundRect">
              <a:avLst/>
            </a:prstGeom>
            <a:solidFill>
              <a:srgbClr val="53DDB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526E8224-00B3-41C5-A49D-C849206AD45D}"/>
                </a:ext>
              </a:extLst>
            </p:cNvPr>
            <p:cNvSpPr/>
            <p:nvPr/>
          </p:nvSpPr>
          <p:spPr>
            <a:xfrm>
              <a:off x="9023837" y="4294512"/>
              <a:ext cx="276225" cy="276225"/>
            </a:xfrm>
            <a:prstGeom prst="roundRect">
              <a:avLst/>
            </a:prstGeom>
            <a:solidFill>
              <a:srgbClr val="53DDB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91E85773-6A76-4D78-97CE-E54D43E614A7}"/>
                  </a:ext>
                </a:extLst>
              </p:cNvPr>
              <p:cNvSpPr/>
              <p:nvPr/>
            </p:nvSpPr>
            <p:spPr>
              <a:xfrm>
                <a:off x="10283504" y="4782918"/>
                <a:ext cx="648574" cy="3808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91E85773-6A76-4D78-97CE-E54D43E614A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83504" y="4782918"/>
                <a:ext cx="648574" cy="3808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E87C7500-A9C3-48DA-833F-96A6617AD078}"/>
                  </a:ext>
                </a:extLst>
              </p:cNvPr>
              <p:cNvSpPr/>
              <p:nvPr/>
            </p:nvSpPr>
            <p:spPr>
              <a:xfrm>
                <a:off x="8317047" y="4369481"/>
                <a:ext cx="37895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E87C7500-A9C3-48DA-833F-96A6617AD0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7047" y="4369481"/>
                <a:ext cx="378950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6D5F5186-1AAC-4618-97D1-F4F6F14E5F63}"/>
                  </a:ext>
                </a:extLst>
              </p:cNvPr>
              <p:cNvSpPr/>
              <p:nvPr/>
            </p:nvSpPr>
            <p:spPr>
              <a:xfrm>
                <a:off x="9005441" y="4387881"/>
                <a:ext cx="13678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6D5F5186-1AAC-4618-97D1-F4F6F14E5F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5441" y="4387881"/>
                <a:ext cx="136780" cy="369332"/>
              </a:xfrm>
              <a:prstGeom prst="rect">
                <a:avLst/>
              </a:prstGeom>
              <a:blipFill>
                <a:blip r:embed="rId12"/>
                <a:stretch>
                  <a:fillRect l="-13043" r="-9565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813784AD-0D0F-4BD7-A0A4-DF3D42F154F2}"/>
                  </a:ext>
                </a:extLst>
              </p:cNvPr>
              <p:cNvSpPr/>
              <p:nvPr/>
            </p:nvSpPr>
            <p:spPr>
              <a:xfrm>
                <a:off x="9138226" y="4766505"/>
                <a:ext cx="648574" cy="3808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813784AD-0D0F-4BD7-A0A4-DF3D42F154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8226" y="4766505"/>
                <a:ext cx="648574" cy="3808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66F8306C-312B-4BCC-B602-490F01F1505B}"/>
                  </a:ext>
                </a:extLst>
              </p:cNvPr>
              <p:cNvSpPr/>
              <p:nvPr/>
            </p:nvSpPr>
            <p:spPr>
              <a:xfrm>
                <a:off x="8592235" y="4499717"/>
                <a:ext cx="44999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66F8306C-312B-4BCC-B602-490F01F150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2235" y="4499717"/>
                <a:ext cx="449995" cy="3693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28EEEC10-9402-49D3-89A4-D1CEB3A9840D}"/>
                  </a:ext>
                </a:extLst>
              </p:cNvPr>
              <p:cNvSpPr/>
              <p:nvPr/>
            </p:nvSpPr>
            <p:spPr>
              <a:xfrm>
                <a:off x="9590828" y="4438043"/>
                <a:ext cx="49885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latin typeface="Cambria Math" panose="02040503050406030204" pitchFamily="18" charset="0"/>
                        </a:rPr>
                        <m:t>~</m:t>
                      </m:r>
                    </m:oMath>
                  </m:oMathPara>
                </a14:m>
                <a:endParaRPr lang="zh-CN" altLang="en-US" sz="2400" b="1" dirty="0"/>
              </a:p>
            </p:txBody>
          </p:sp>
        </mc:Choice>
        <mc:Fallback xmlns=""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28EEEC10-9402-49D3-89A4-D1CEB3A984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0828" y="4438043"/>
                <a:ext cx="498855" cy="461665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18EA01C8-FD23-49E4-847E-941302A6E66F}"/>
              </a:ext>
            </a:extLst>
          </p:cNvPr>
          <p:cNvSpPr/>
          <p:nvPr/>
        </p:nvSpPr>
        <p:spPr>
          <a:xfrm>
            <a:off x="10453855" y="4543941"/>
            <a:ext cx="276225" cy="276225"/>
          </a:xfrm>
          <a:prstGeom prst="roundRect">
            <a:avLst/>
          </a:prstGeom>
          <a:solidFill>
            <a:srgbClr val="53DDB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312DF92-A192-4E13-9FE6-6BE88A91F995}"/>
              </a:ext>
            </a:extLst>
          </p:cNvPr>
          <p:cNvCxnSpPr>
            <a:cxnSpLocks/>
          </p:cNvCxnSpPr>
          <p:nvPr/>
        </p:nvCxnSpPr>
        <p:spPr>
          <a:xfrm>
            <a:off x="10095561" y="4670882"/>
            <a:ext cx="36140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FD84449E-349F-49DE-8110-868FD1F245B2}"/>
                  </a:ext>
                </a:extLst>
              </p:cNvPr>
              <p:cNvSpPr/>
              <p:nvPr/>
            </p:nvSpPr>
            <p:spPr>
              <a:xfrm>
                <a:off x="10058788" y="4354839"/>
                <a:ext cx="37895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FD84449E-349F-49DE-8110-868FD1F245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58788" y="4354839"/>
                <a:ext cx="378950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4759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9A7DAD3-46F8-4DE6-81EE-89DA2B5C1D24}"/>
              </a:ext>
            </a:extLst>
          </p:cNvPr>
          <p:cNvSpPr txBox="1"/>
          <p:nvPr/>
        </p:nvSpPr>
        <p:spPr>
          <a:xfrm>
            <a:off x="827472" y="49715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2.3 </a:t>
            </a:r>
            <a:r>
              <a:rPr lang="zh-CN" altLang="en-US" sz="3200" dirty="0"/>
              <a:t>多线性代数中的张量单秩分解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A6CF71E-F192-450D-B385-F3EBFEB467BF}"/>
              </a:ext>
            </a:extLst>
          </p:cNvPr>
          <p:cNvGrpSpPr/>
          <p:nvPr/>
        </p:nvGrpSpPr>
        <p:grpSpPr>
          <a:xfrm>
            <a:off x="971552" y="1565401"/>
            <a:ext cx="10629697" cy="3108543"/>
            <a:chOff x="971552" y="1180395"/>
            <a:chExt cx="10629697" cy="310854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矩形 4">
                  <a:extLst>
                    <a:ext uri="{FF2B5EF4-FFF2-40B4-BE49-F238E27FC236}">
                      <a16:creationId xmlns:a16="http://schemas.microsoft.com/office/drawing/2014/main" id="{F0ECCBA5-9E01-448B-82B3-3FB0989B1DB4}"/>
                    </a:ext>
                  </a:extLst>
                </p:cNvPr>
                <p:cNvSpPr/>
                <p:nvPr/>
              </p:nvSpPr>
              <p:spPr>
                <a:xfrm>
                  <a:off x="971552" y="1180395"/>
                  <a:ext cx="7662310" cy="310854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342900" indent="-342900">
                    <a:spcAft>
                      <a:spcPts val="1600"/>
                    </a:spcAft>
                    <a:buFont typeface="Arial" panose="020B0604020202020204" pitchFamily="34" charset="0"/>
                    <a:buChar char="•"/>
                  </a:pPr>
                  <a:r>
                    <a:rPr lang="zh-CN" altLang="en-US" sz="2800" b="1" dirty="0"/>
                    <a:t>计算最大奇异值及奇异向量的</a:t>
                  </a:r>
                  <a:r>
                    <a:rPr lang="zh-CN" altLang="en-US" sz="2800" b="1" dirty="0">
                      <a:solidFill>
                        <a:srgbClr val="FF0000"/>
                      </a:solidFill>
                    </a:rPr>
                    <a:t>迭代算法</a:t>
                  </a:r>
                  <a:br>
                    <a:rPr lang="en-US" altLang="zh-CN" sz="2400" dirty="0"/>
                  </a:br>
                  <a:r>
                    <a:rPr lang="zh-CN" altLang="en-US" sz="2400" dirty="0"/>
                    <a:t>（</a:t>
                  </a:r>
                  <a:r>
                    <a:rPr lang="en-US" altLang="zh-CN" sz="2400" dirty="0"/>
                    <a:t>a</a:t>
                  </a:r>
                  <a:r>
                    <a:rPr lang="zh-CN" altLang="en-US" sz="2400" dirty="0"/>
                    <a:t>）随机初始化归一向量</a:t>
                  </a:r>
                  <a14:m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𝑢</m:t>
                      </m:r>
                    </m:oMath>
                  </a14:m>
                  <a:r>
                    <a:rPr lang="zh-CN" altLang="en-US" sz="2400" dirty="0"/>
                    <a:t>和</a:t>
                  </a:r>
                  <a14:m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𝑣</m:t>
                      </m:r>
                    </m:oMath>
                  </a14:m>
                  <a:r>
                    <a:rPr lang="zh-CN" altLang="en-US" sz="2400" dirty="0"/>
                    <a:t>；</a:t>
                  </a:r>
                  <a:br>
                    <a:rPr lang="en-US" altLang="zh-CN" sz="2400" dirty="0"/>
                  </a:br>
                  <a:r>
                    <a:rPr lang="zh-CN" altLang="en-US" sz="2400" dirty="0"/>
                    <a:t>（</a:t>
                  </a:r>
                  <a:r>
                    <a:rPr lang="en-US" altLang="zh-CN" sz="2400" dirty="0"/>
                    <a:t>b</a:t>
                  </a:r>
                  <a:r>
                    <a:rPr lang="zh-CN" altLang="en-US" sz="2400" dirty="0"/>
                    <a:t>）利用左边第一个式子，计算</a:t>
                  </a:r>
                  <a14:m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𝑢</m:t>
                      </m:r>
                    </m:oMath>
                  </a14:m>
                  <a:r>
                    <a:rPr lang="zh-CN" altLang="en-US" sz="2400" dirty="0"/>
                    <a:t>和</a:t>
                  </a:r>
                  <a14:m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a14:m>
                  <a:r>
                    <a:rPr lang="zh-CN" altLang="en-US" sz="2400" dirty="0"/>
                    <a:t>的收缩并归一化，更新</a:t>
                  </a:r>
                  <a14:m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𝑣</m:t>
                      </m:r>
                    </m:oMath>
                  </a14:m>
                  <a:r>
                    <a:rPr lang="zh-CN" altLang="en-US" sz="2400" dirty="0"/>
                    <a:t>，归一化因子记为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Λ</m:t>
                      </m:r>
                    </m:oMath>
                  </a14:m>
                  <a:r>
                    <a:rPr lang="zh-CN" altLang="en-US" sz="2400" dirty="0"/>
                    <a:t>；</a:t>
                  </a:r>
                  <a:br>
                    <a:rPr lang="en-US" altLang="zh-CN" sz="2400" dirty="0"/>
                  </a:br>
                  <a:r>
                    <a:rPr lang="zh-CN" altLang="en-US" sz="2400" dirty="0"/>
                    <a:t>（</a:t>
                  </a:r>
                  <a:r>
                    <a:rPr lang="en-US" altLang="zh-CN" sz="2400" dirty="0"/>
                    <a:t>c</a:t>
                  </a:r>
                  <a:r>
                    <a:rPr lang="zh-CN" altLang="en-US" sz="2400" dirty="0"/>
                    <a:t>）利用左边第二个式子，计算</a:t>
                  </a:r>
                  <a14:m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𝑣</m:t>
                      </m:r>
                    </m:oMath>
                  </a14:m>
                  <a:r>
                    <a:rPr lang="zh-CN" altLang="en-US" sz="2400" dirty="0"/>
                    <a:t>和</a:t>
                  </a:r>
                  <a14:m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𝑀</m:t>
                      </m:r>
                    </m:oMath>
                  </a14:m>
                  <a:r>
                    <a:rPr lang="zh-CN" altLang="en-US" sz="2400" dirty="0"/>
                    <a:t>的收缩并归一化，更新</a:t>
                  </a:r>
                  <a14:m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𝑢</m:t>
                      </m:r>
                    </m:oMath>
                  </a14:m>
                  <a:r>
                    <a:rPr lang="zh-CN" altLang="en-US" sz="2400" dirty="0"/>
                    <a:t>，归一化因子记为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Λ</m:t>
                      </m:r>
                    </m:oMath>
                  </a14:m>
                  <a:r>
                    <a:rPr lang="zh-CN" altLang="en-US" sz="2400" dirty="0"/>
                    <a:t>；</a:t>
                  </a:r>
                  <a:br>
                    <a:rPr lang="en-US" altLang="zh-CN" sz="2400" dirty="0"/>
                  </a:br>
                  <a:r>
                    <a:rPr lang="zh-CN" altLang="en-US" sz="2400" dirty="0"/>
                    <a:t>（</a:t>
                  </a:r>
                  <a:r>
                    <a:rPr lang="en-US" altLang="zh-CN" sz="2400" dirty="0"/>
                    <a:t>d</a:t>
                  </a:r>
                  <a:r>
                    <a:rPr lang="zh-CN" altLang="en-US" sz="2400" dirty="0"/>
                    <a:t>）如果</a:t>
                  </a:r>
                  <a14:m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𝑢</m:t>
                      </m:r>
                    </m:oMath>
                  </a14:m>
                  <a:r>
                    <a:rPr lang="zh-CN" altLang="en-US" sz="2400" dirty="0"/>
                    <a:t>和</a:t>
                  </a:r>
                  <a14:m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zh-CN" altLang="en-US" sz="2400" i="1" smtClean="0">
                          <a:latin typeface="Cambria Math" panose="02040503050406030204" pitchFamily="18" charset="0"/>
                        </a:rPr>
                        <m:t>（</m:t>
                      </m:r>
                    </m:oMath>
                  </a14:m>
                  <a:r>
                    <a:rPr lang="zh-CN" altLang="en-US" sz="2400" dirty="0"/>
                    <a:t>以及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Λ</m:t>
                      </m:r>
                      <m:r>
                        <a:rPr lang="el-GR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zh-CN" altLang="en-US" sz="2400" dirty="0"/>
                    <a:t>）收敛，则返回</a:t>
                  </a:r>
                  <a14:m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𝑢</m:t>
                      </m:r>
                    </m:oMath>
                  </a14:m>
                  <a:r>
                    <a:rPr lang="zh-CN" altLang="en-US" sz="2400" dirty="0"/>
                    <a:t>、</a:t>
                  </a:r>
                  <a14:m>
                    <m:oMath xmlns:m="http://schemas.openxmlformats.org/officeDocument/2006/math"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𝑣</m:t>
                      </m:r>
                    </m:oMath>
                  </a14:m>
                  <a:r>
                    <a:rPr lang="zh-CN" altLang="en-US" sz="2400" dirty="0"/>
                    <a:t>和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Λ</m:t>
                      </m:r>
                    </m:oMath>
                  </a14:m>
                  <a:r>
                    <a:rPr lang="zh-CN" altLang="en-US" sz="2400" dirty="0"/>
                    <a:t>；否则，返回执行步骤（</a:t>
                  </a:r>
                  <a:r>
                    <a:rPr lang="en-US" altLang="zh-CN" sz="2400" dirty="0"/>
                    <a:t>b</a:t>
                  </a:r>
                  <a:r>
                    <a:rPr lang="zh-CN" altLang="en-US" sz="2400" dirty="0"/>
                    <a:t>）；</a:t>
                  </a:r>
                  <a:endParaRPr lang="en-US" altLang="zh-CN" sz="2400" dirty="0"/>
                </a:p>
              </p:txBody>
            </p:sp>
          </mc:Choice>
          <mc:Fallback xmlns="">
            <p:sp>
              <p:nvSpPr>
                <p:cNvPr id="5" name="矩形 4">
                  <a:extLst>
                    <a:ext uri="{FF2B5EF4-FFF2-40B4-BE49-F238E27FC236}">
                      <a16:creationId xmlns:a16="http://schemas.microsoft.com/office/drawing/2014/main" id="{F0ECCBA5-9E01-448B-82B3-3FB0989B1DB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1552" y="1180395"/>
                  <a:ext cx="7662310" cy="3108543"/>
                </a:xfrm>
                <a:prstGeom prst="rect">
                  <a:avLst/>
                </a:prstGeom>
                <a:blipFill>
                  <a:blip r:embed="rId2"/>
                  <a:stretch>
                    <a:fillRect l="-1432" t="-2353" r="-875" b="-372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BFA89648-7459-416C-ABC9-B9979C0BE7B8}"/>
                    </a:ext>
                  </a:extLst>
                </p:cNvPr>
                <p:cNvSpPr/>
                <p:nvPr/>
              </p:nvSpPr>
              <p:spPr>
                <a:xfrm>
                  <a:off x="8453788" y="1780367"/>
                  <a:ext cx="3147461" cy="184704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spcAft>
                      <a:spcPts val="16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supHide m:val="on"/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</m:e>
                        </m:nary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l-GR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oMath>
                    </m:oMathPara>
                  </a14:m>
                  <a:endParaRPr lang="en-US" altLang="zh-CN" dirty="0"/>
                </a:p>
                <a:p>
                  <a:pPr>
                    <a:spcAft>
                      <a:spcPts val="16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supHide m:val="on"/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e>
                        </m:nary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l-GR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oMath>
                    </m:oMathPara>
                  </a14:m>
                  <a:endParaRPr lang="en-US" altLang="zh-CN" dirty="0"/>
                </a:p>
              </p:txBody>
            </p:sp>
          </mc:Choice>
          <mc:Fallback xmlns=""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BFA89648-7459-416C-ABC9-B9979C0BE7B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53788" y="1780367"/>
                  <a:ext cx="3147461" cy="1847044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92FBE77E-092F-474B-837C-F04BA9D8C953}"/>
                </a:ext>
              </a:extLst>
            </p:cNvPr>
            <p:cNvCxnSpPr/>
            <p:nvPr/>
          </p:nvCxnSpPr>
          <p:spPr>
            <a:xfrm>
              <a:off x="8771422" y="1251284"/>
              <a:ext cx="0" cy="2810577"/>
            </a:xfrm>
            <a:prstGeom prst="line">
              <a:avLst/>
            </a:prstGeom>
            <a:ln w="38100"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1814F9EF-A848-457A-BE38-0797494918F5}"/>
              </a:ext>
            </a:extLst>
          </p:cNvPr>
          <p:cNvSpPr/>
          <p:nvPr/>
        </p:nvSpPr>
        <p:spPr>
          <a:xfrm>
            <a:off x="1304647" y="5046839"/>
            <a:ext cx="9571889" cy="14260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zh-CN" altLang="en-US" sz="2000" b="1" dirty="0"/>
              <a:t>练习：</a:t>
            </a:r>
            <a:endParaRPr lang="en-US" altLang="zh-CN" sz="2000" b="1" dirty="0"/>
          </a:p>
          <a:p>
            <a:r>
              <a:rPr lang="en-US" altLang="zh-CN" sz="2000" dirty="0"/>
              <a:t>1. </a:t>
            </a:r>
            <a:r>
              <a:rPr lang="zh-CN" altLang="en-US" sz="2000" dirty="0"/>
              <a:t>证明或数值验证，仅最大奇异向量为上述迭代过程的稳定不动点；</a:t>
            </a:r>
            <a:endParaRPr lang="en-US" altLang="zh-CN" sz="2000" dirty="0"/>
          </a:p>
          <a:p>
            <a:r>
              <a:rPr lang="en-US" altLang="zh-CN" sz="2000" dirty="0"/>
              <a:t>2. </a:t>
            </a:r>
            <a:r>
              <a:rPr lang="zh-CN" altLang="en-US" sz="2000" dirty="0"/>
              <a:t>证明当矩阵为实对称实，上述算法可获得绝对值最大的本征值及对应的本征向量；</a:t>
            </a:r>
            <a:endParaRPr lang="en-US" altLang="zh-CN" sz="2000" dirty="0"/>
          </a:p>
          <a:p>
            <a:r>
              <a:rPr lang="en-US" altLang="zh-CN" sz="2000" dirty="0"/>
              <a:t>3. </a:t>
            </a:r>
            <a:r>
              <a:rPr lang="zh-CN" altLang="en-US" sz="2000" dirty="0"/>
              <a:t>写出程序数值验证第</a:t>
            </a:r>
            <a:r>
              <a:rPr lang="en-US" altLang="zh-CN" sz="2000" dirty="0"/>
              <a:t>2</a:t>
            </a:r>
            <a:r>
              <a:rPr lang="zh-CN" altLang="en-US" sz="2000" dirty="0"/>
              <a:t>条。</a:t>
            </a:r>
            <a:endParaRPr lang="en-US" altLang="zh-CN" sz="20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7EFA383-EEF7-44A3-9BEA-D1749DC24C83}"/>
              </a:ext>
            </a:extLst>
          </p:cNvPr>
          <p:cNvSpPr/>
          <p:nvPr/>
        </p:nvSpPr>
        <p:spPr>
          <a:xfrm>
            <a:off x="9605384" y="354170"/>
            <a:ext cx="2079415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Notebook: </a:t>
            </a:r>
          </a:p>
          <a:p>
            <a:r>
              <a:rPr lang="en-US" altLang="zh-CN" dirty="0"/>
              <a:t>sec2_3_svd_eqs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9953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7DB2EA5-30C1-4A07-9415-2E5346201DCF}"/>
              </a:ext>
            </a:extLst>
          </p:cNvPr>
          <p:cNvSpPr txBox="1"/>
          <p:nvPr/>
        </p:nvSpPr>
        <p:spPr>
          <a:xfrm>
            <a:off x="827472" y="38285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2.3 </a:t>
            </a:r>
            <a:r>
              <a:rPr lang="zh-CN" altLang="en-US" sz="3200" dirty="0"/>
              <a:t>多线性代数中的张量单秩分解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32749B78-406C-4C9F-B2DD-77332E473DCB}"/>
                  </a:ext>
                </a:extLst>
              </p:cNvPr>
              <p:cNvSpPr/>
              <p:nvPr/>
            </p:nvSpPr>
            <p:spPr>
              <a:xfrm>
                <a:off x="1206058" y="1066095"/>
                <a:ext cx="9779883" cy="56535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自然地将上述自洽方程组推广到高阶张量的</a:t>
                </a:r>
                <a:r>
                  <a:rPr lang="zh-CN" altLang="en-US" sz="2400" b="1" dirty="0">
                    <a:solidFill>
                      <a:srgbClr val="FF0000"/>
                    </a:solidFill>
                  </a:rPr>
                  <a:t>单秩分解</a:t>
                </a:r>
                <a:r>
                  <a:rPr lang="zh-CN" altLang="en-US" sz="2400" dirty="0"/>
                  <a:t>（</a:t>
                </a:r>
                <a:r>
                  <a:rPr lang="en-US" altLang="zh-CN" sz="2400" b="1" dirty="0">
                    <a:solidFill>
                      <a:srgbClr val="FF0000"/>
                    </a:solidFill>
                  </a:rPr>
                  <a:t>rank-1</a:t>
                </a:r>
                <a:r>
                  <a:rPr lang="zh-CN" altLang="en-US" sz="2400" b="1" dirty="0">
                    <a:solidFill>
                      <a:srgbClr val="FF0000"/>
                    </a:solidFill>
                  </a:rPr>
                  <a:t>分解</a:t>
                </a:r>
                <a:r>
                  <a:rPr lang="zh-CN" altLang="en-US" sz="2400" dirty="0"/>
                  <a:t>；以三阶张量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sz="2400" dirty="0"/>
                  <a:t>为例）</a:t>
                </a:r>
                <a:r>
                  <a:rPr lang="en-US" altLang="zh-CN" sz="2400" b="1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altLang="zh-CN" sz="2400" b="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altLang="zh-CN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𝑢</m:t>
                    </m:r>
                    <m:r>
                      <m:rPr>
                        <m:brk m:alnAt="7"/>
                      </m:rPr>
                      <a:rPr lang="en-US" altLang="zh-CN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⊗</m:t>
                    </m:r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m:rPr>
                        <m:brk m:alnAt="7"/>
                      </m:rPr>
                      <a:rPr lang="en-US" altLang="zh-CN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⊗</m:t>
                    </m:r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zh-CN" altLang="en-US" sz="2400" dirty="0"/>
                  <a:t>，满足如下自洽方程组：</a:t>
                </a:r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𝑎𝑏𝑐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</m:e>
                      </m:nary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Λ</m:t>
                      </m:r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𝑎𝑏𝑐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e>
                      </m:nary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Λ</m:t>
                      </m:r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𝑏𝑐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𝑎𝑏𝑐</m:t>
                                  </m:r>
                                </m:sub>
                              </m:s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e>
                      </m:nary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Λ</m:t>
                      </m:r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</m:oMath>
                  </m:oMathPara>
                </a14:m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:r>
                  <a:rPr lang="zh-CN" altLang="en-US" sz="2400" dirty="0"/>
                  <a:t>其中，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zh-CN" altLang="en-US" sz="2400" dirty="0"/>
                  <a:t>、</a:t>
                </a:r>
                <a14:m>
                  <m:oMath xmlns:m="http://schemas.openxmlformats.org/officeDocument/2006/math"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zh-CN" altLang="en-US" sz="2400" dirty="0"/>
                  <a:t>、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zh-CN" altLang="en-US" sz="2400" dirty="0"/>
                  <a:t>为归一化向量，方程组成立时有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𝑎𝑏𝑐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sz="2400" dirty="0"/>
                  <a:t>，被称为</a:t>
                </a:r>
                <a:r>
                  <a:rPr lang="en-US" altLang="zh-CN" sz="2400" dirty="0"/>
                  <a:t>rank-1</a:t>
                </a:r>
                <a:r>
                  <a:rPr lang="zh-CN" altLang="en-US" sz="2400" dirty="0"/>
                  <a:t>分解系数。</a:t>
                </a:r>
                <a:endParaRPr lang="en-US" altLang="zh-CN" sz="2400" dirty="0"/>
              </a:p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类似于奇异值分解的迭代算法，上述方程组可迭代求解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32749B78-406C-4C9F-B2DD-77332E473D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058" y="1066095"/>
                <a:ext cx="9779883" cy="5653535"/>
              </a:xfrm>
              <a:prstGeom prst="rect">
                <a:avLst/>
              </a:prstGeom>
              <a:blipFill>
                <a:blip r:embed="rId2"/>
                <a:stretch>
                  <a:fillRect l="-998" t="-755" r="-4052" b="-161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>
            <a:extLst>
              <a:ext uri="{FF2B5EF4-FFF2-40B4-BE49-F238E27FC236}">
                <a16:creationId xmlns:a16="http://schemas.microsoft.com/office/drawing/2014/main" id="{5D4D6A00-4B4A-4536-8C52-4828C8393421}"/>
              </a:ext>
            </a:extLst>
          </p:cNvPr>
          <p:cNvSpPr/>
          <p:nvPr/>
        </p:nvSpPr>
        <p:spPr>
          <a:xfrm>
            <a:off x="9370619" y="4363027"/>
            <a:ext cx="2227823" cy="707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zh-CN" altLang="en-US" sz="2000" b="1" dirty="0"/>
              <a:t>练习：画出方程组对应的图形表示</a:t>
            </a:r>
            <a:endParaRPr lang="en-US" altLang="zh-CN" sz="20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CDB9FD7-0293-4654-BF07-AA52F5BDFB88}"/>
              </a:ext>
            </a:extLst>
          </p:cNvPr>
          <p:cNvSpPr/>
          <p:nvPr/>
        </p:nvSpPr>
        <p:spPr>
          <a:xfrm>
            <a:off x="9633959" y="242373"/>
            <a:ext cx="2227823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Notebook: </a:t>
            </a:r>
          </a:p>
          <a:p>
            <a:r>
              <a:rPr lang="en-US" altLang="zh-CN" dirty="0"/>
              <a:t>sec2_3_rank1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93302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62F23A4-AD3B-46F6-9B5E-4C157398C127}"/>
              </a:ext>
            </a:extLst>
          </p:cNvPr>
          <p:cNvSpPr txBox="1"/>
          <p:nvPr/>
        </p:nvSpPr>
        <p:spPr>
          <a:xfrm>
            <a:off x="827472" y="49715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2.3 </a:t>
            </a:r>
            <a:r>
              <a:rPr lang="zh-CN" altLang="en-US" sz="3200" dirty="0"/>
              <a:t>多线性代数中的张量单秩分解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96CAD337-16DD-4ED5-A178-8C7AE3735842}"/>
                  </a:ext>
                </a:extLst>
              </p:cNvPr>
              <p:cNvSpPr/>
              <p:nvPr/>
            </p:nvSpPr>
            <p:spPr>
              <a:xfrm>
                <a:off x="940777" y="1448673"/>
                <a:ext cx="10414441" cy="27885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sz="2400" dirty="0"/>
                  <a:t>Rank-1</a:t>
                </a:r>
                <a:r>
                  <a:rPr lang="zh-CN" altLang="en-US" sz="2400" dirty="0"/>
                  <a:t>分解对应于如下</a:t>
                </a:r>
                <a:r>
                  <a:rPr lang="zh-CN" altLang="en-US" sz="2400" b="1" dirty="0">
                    <a:solidFill>
                      <a:srgbClr val="FF0000"/>
                    </a:solidFill>
                  </a:rPr>
                  <a:t>优化问题</a:t>
                </a:r>
                <a:r>
                  <a:rPr lang="zh-CN" altLang="en-US" sz="2400" dirty="0"/>
                  <a:t>：</a:t>
                </a:r>
                <a:r>
                  <a:rPr lang="zh-CN" altLang="en-US" sz="2400" b="1" dirty="0"/>
                  <a:t>给定张量</a:t>
                </a:r>
                <a14:m>
                  <m:oMath xmlns:m="http://schemas.openxmlformats.org/officeDocument/2006/math">
                    <m:r>
                      <a:rPr lang="en-US" altLang="zh-CN" sz="2400" b="1" i="1">
                        <a:latin typeface="Cambria Math" panose="02040503050406030204" pitchFamily="18" charset="0"/>
                      </a:rPr>
                      <m:t>𝑻</m:t>
                    </m:r>
                  </m:oMath>
                </a14:m>
                <a:r>
                  <a:rPr lang="zh-CN" altLang="en-US" sz="2400" b="1" dirty="0"/>
                  <a:t>，求解张量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zh-CN" sz="24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</m:acc>
                    <m:r>
                      <a:rPr lang="en-US" altLang="zh-CN" sz="24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l-GR" altLang="zh-CN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𝜦</m:t>
                    </m:r>
                    <m:nary>
                      <m:naryPr>
                        <m:chr m:val="∏"/>
                        <m:supHide m:val="on"/>
                        <m:ctrlPr>
                          <a:rPr lang="en-US" altLang="zh-CN" sz="2400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⊗</m:t>
                        </m:r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  <m:t>𝒗</m:t>
                            </m:r>
                          </m:e>
                          <m:sup>
                            <m: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  <m:t>𝒏</m:t>
                            </m:r>
                            <m: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</m:e>
                    </m:nary>
                  </m:oMath>
                </a14:m>
                <a:r>
                  <a:rPr lang="zh-CN" altLang="en-US" sz="2400" b="1" dirty="0"/>
                  <a:t>，使得</a:t>
                </a:r>
                <a14:m>
                  <m:oMath xmlns:m="http://schemas.openxmlformats.org/officeDocument/2006/math">
                    <m:r>
                      <a:rPr lang="en-US" altLang="zh-CN" sz="2400" b="1" i="1">
                        <a:latin typeface="Cambria Math" panose="02040503050406030204" pitchFamily="18" charset="0"/>
                      </a:rPr>
                      <m:t>𝑻</m:t>
                    </m:r>
                  </m:oMath>
                </a14:m>
                <a:r>
                  <a:rPr lang="zh-CN" altLang="en-US" sz="2400" b="1" dirty="0"/>
                  <a:t>和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zh-CN" sz="24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</m:acc>
                  </m:oMath>
                </a14:m>
                <a:r>
                  <a:rPr lang="zh-CN" altLang="en-US" sz="2400" b="1" dirty="0"/>
                  <a:t>之间的范数</a:t>
                </a:r>
                <a14:m>
                  <m:oMath xmlns:m="http://schemas.openxmlformats.org/officeDocument/2006/math"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𝒇</m:t>
                    </m:r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=|</m:t>
                    </m:r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𝑻</m:t>
                    </m:r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̃"/>
                        <m:ctrlPr>
                          <a:rPr lang="en-US" altLang="zh-CN" sz="24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</m:acc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zh-CN" altLang="en-US" sz="2400" b="1" dirty="0"/>
                  <a:t>极小</a:t>
                </a:r>
                <a:r>
                  <a:rPr lang="zh-CN" altLang="en-US" sz="2400" dirty="0"/>
                  <a:t>。</a:t>
                </a:r>
                <a:br>
                  <a:rPr lang="en-US" altLang="zh-CN" sz="2400" dirty="0"/>
                </a:br>
                <a:r>
                  <a:rPr lang="zh-CN" altLang="en-US" sz="2400" dirty="0"/>
                  <a:t>（注：张量的范数这里定义为张量元平方和之后开方）</a:t>
                </a:r>
                <a:endParaRPr lang="en-US" altLang="zh-CN" sz="2400" dirty="0"/>
              </a:p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可以证明：</a:t>
                </a:r>
                <a:r>
                  <a:rPr lang="en-US" altLang="zh-CN" sz="2400" dirty="0"/>
                  <a:t>rank-1</a:t>
                </a:r>
                <a:r>
                  <a:rPr lang="zh-CN" altLang="en-US" sz="2400" dirty="0"/>
                  <a:t>分解得到的向量与系数构成的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acc>
                  </m:oMath>
                </a14:m>
                <a:r>
                  <a:rPr lang="zh-CN" altLang="en-US" sz="2400" dirty="0"/>
                  <a:t>，使范数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zh-CN" altLang="en-US" sz="2400" dirty="0"/>
                  <a:t>极小。</a:t>
                </a:r>
                <a:endParaRPr lang="en-US" altLang="zh-CN" sz="2400" dirty="0"/>
              </a:p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思考：当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sz="2400" dirty="0"/>
                  <a:t>为二阶张量时，</a:t>
                </a:r>
                <a:r>
                  <a:rPr lang="en-US" altLang="zh-CN" sz="2400" dirty="0"/>
                  <a:t>rank-1</a:t>
                </a:r>
                <a:r>
                  <a:rPr lang="zh-CN" altLang="en-US" sz="2400" dirty="0"/>
                  <a:t>分解与矩阵奇异值分解对应的最优化问题之间的关系。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96CAD337-16DD-4ED5-A178-8C7AE37358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777" y="1448673"/>
                <a:ext cx="10414441" cy="2788584"/>
              </a:xfrm>
              <a:prstGeom prst="rect">
                <a:avLst/>
              </a:prstGeom>
              <a:blipFill>
                <a:blip r:embed="rId2"/>
                <a:stretch>
                  <a:fillRect l="-761" t="-656" r="-761" b="-43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:a16="http://schemas.microsoft.com/office/drawing/2014/main" id="{6F285801-B286-4F38-8B6A-463ECDB0567C}"/>
              </a:ext>
            </a:extLst>
          </p:cNvPr>
          <p:cNvSpPr/>
          <p:nvPr/>
        </p:nvSpPr>
        <p:spPr>
          <a:xfrm>
            <a:off x="1310055" y="4603999"/>
            <a:ext cx="9675887" cy="111825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zh-CN" altLang="en-US" sz="2000" b="1" dirty="0"/>
              <a:t>练习：</a:t>
            </a:r>
            <a:endParaRPr lang="en-US" altLang="zh-CN" sz="2000" b="1" dirty="0"/>
          </a:p>
          <a:p>
            <a:r>
              <a:rPr lang="zh-CN" altLang="en-US" sz="2000" dirty="0"/>
              <a:t>请写出对任意四阶张量进行</a:t>
            </a:r>
            <a:r>
              <a:rPr lang="en-US" altLang="zh-CN" sz="2000" dirty="0"/>
              <a:t>rank-1</a:t>
            </a:r>
            <a:r>
              <a:rPr lang="zh-CN" altLang="en-US" sz="2000" dirty="0"/>
              <a:t>分解的程序，并在随机张量上测试程序，与</a:t>
            </a:r>
            <a:r>
              <a:rPr lang="en-US" altLang="zh-CN" sz="2000" dirty="0" err="1"/>
              <a:t>Jupyter</a:t>
            </a:r>
            <a:r>
              <a:rPr lang="en-US" altLang="zh-CN" sz="2000" dirty="0"/>
              <a:t> notebook</a:t>
            </a:r>
            <a:r>
              <a:rPr lang="zh-CN" altLang="en-US" sz="2000" dirty="0"/>
              <a:t>中给出的任意阶数张量的</a:t>
            </a:r>
            <a:r>
              <a:rPr lang="en-US" altLang="zh-CN" sz="2000" dirty="0"/>
              <a:t>rank-1</a:t>
            </a:r>
            <a:r>
              <a:rPr lang="zh-CN" altLang="en-US" sz="2000" dirty="0"/>
              <a:t>分解程序比较计算结果。</a:t>
            </a:r>
          </a:p>
        </p:txBody>
      </p:sp>
    </p:spTree>
    <p:extLst>
      <p:ext uri="{BB962C8B-B14F-4D97-AF65-F5344CB8AC3E}">
        <p14:creationId xmlns:p14="http://schemas.microsoft.com/office/powerpoint/2010/main" val="42653924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8C489663-A121-476E-BB8E-7810EE4C4D64}"/>
              </a:ext>
            </a:extLst>
          </p:cNvPr>
          <p:cNvSpPr txBox="1"/>
          <p:nvPr/>
        </p:nvSpPr>
        <p:spPr>
          <a:xfrm>
            <a:off x="827472" y="269365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2.4 </a:t>
            </a:r>
            <a:r>
              <a:rPr lang="zh-CN" altLang="en-US" sz="3200" dirty="0"/>
              <a:t>高阶奇异值分解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D054756-F827-490A-BA48-D523CFFCC747}"/>
              </a:ext>
            </a:extLst>
          </p:cNvPr>
          <p:cNvSpPr/>
          <p:nvPr/>
        </p:nvSpPr>
        <p:spPr>
          <a:xfrm>
            <a:off x="1050704" y="875538"/>
            <a:ext cx="100905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在</a:t>
            </a:r>
            <a:r>
              <a:rPr lang="en-US" altLang="zh-CN" sz="2400" dirty="0"/>
              <a:t>rank-1</a:t>
            </a:r>
            <a:r>
              <a:rPr lang="zh-CN" altLang="en-US" sz="2400" dirty="0"/>
              <a:t>分解中，我们将最大奇异值及奇异向量的方法推广到了高阶张量，下面我们考虑</a:t>
            </a:r>
            <a:r>
              <a:rPr lang="zh-CN" altLang="en-US" sz="2400" b="1" dirty="0"/>
              <a:t>将完整的奇异值分解进行推广</a:t>
            </a:r>
            <a:endParaRPr lang="en-US" altLang="zh-CN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DE495CBD-2464-4D6F-900C-974306FD72D5}"/>
                  </a:ext>
                </a:extLst>
              </p:cNvPr>
              <p:cNvSpPr/>
              <p:nvPr/>
            </p:nvSpPr>
            <p:spPr>
              <a:xfrm>
                <a:off x="1050703" y="1776367"/>
                <a:ext cx="10090594" cy="41693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000" b="1" dirty="0">
                    <a:solidFill>
                      <a:srgbClr val="FF0000"/>
                    </a:solidFill>
                  </a:rPr>
                  <a:t>高阶奇异值分解</a:t>
                </a:r>
                <a:r>
                  <a:rPr lang="zh-CN" altLang="en-US" sz="2000" dirty="0"/>
                  <a:t>（</a:t>
                </a:r>
                <a:r>
                  <a:rPr lang="en-US" altLang="zh-CN" sz="2000" dirty="0"/>
                  <a:t>Higher-order singular value decomposition</a:t>
                </a:r>
                <a:r>
                  <a:rPr lang="zh-CN" altLang="en-US" sz="2000" dirty="0"/>
                  <a:t>，简称</a:t>
                </a:r>
                <a:r>
                  <a:rPr lang="en-US" altLang="zh-CN" sz="2000" dirty="0"/>
                  <a:t>HOSVD</a:t>
                </a:r>
                <a:r>
                  <a:rPr lang="zh-CN" altLang="en-US" sz="2000" dirty="0"/>
                  <a:t>），又称</a:t>
                </a:r>
                <a:r>
                  <a:rPr lang="en-US" altLang="zh-CN" sz="2000" b="1" dirty="0">
                    <a:solidFill>
                      <a:srgbClr val="FF0000"/>
                    </a:solidFill>
                  </a:rPr>
                  <a:t>Tucker</a:t>
                </a:r>
                <a:r>
                  <a:rPr lang="zh-CN" altLang="en-US" sz="2000" b="1" dirty="0">
                    <a:solidFill>
                      <a:srgbClr val="FF0000"/>
                    </a:solidFill>
                  </a:rPr>
                  <a:t>分解</a:t>
                </a:r>
                <a:r>
                  <a:rPr lang="zh-CN" altLang="en-US" sz="2000" dirty="0"/>
                  <a:t>，其定义如下（以三阶实张量</a:t>
                </a:r>
                <a14:m>
                  <m:oMath xmlns:m="http://schemas.openxmlformats.org/officeDocument/2006/math">
                    <m:r>
                      <a:rPr lang="en-US" altLang="zh-CN" sz="2000" b="0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sz="2000" dirty="0"/>
                  <a:t>为例）：</a:t>
                </a:r>
                <a:br>
                  <a:rPr lang="en-US" altLang="zh-CN" sz="20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𝑎𝑏𝑐</m:t>
                        </m:r>
                      </m:sub>
                    </m:sSub>
                    <m:r>
                      <a:rPr lang="en-US" altLang="zh-CN" sz="2000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𝑗𝑘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𝑖𝑗𝑘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𝑎𝑖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𝑏𝑗</m:t>
                        </m:r>
                      </m:sub>
                    </m:sSub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𝑐𝑘</m:t>
                        </m:r>
                      </m:sub>
                    </m:sSub>
                  </m:oMath>
                </a14:m>
                <a:endParaRPr lang="en-US" altLang="zh-CN" sz="2000" dirty="0"/>
              </a:p>
              <a:p>
                <a:pPr>
                  <a:spcAft>
                    <a:spcPts val="1600"/>
                  </a:spcAft>
                </a:pPr>
                <a:r>
                  <a:rPr lang="en-US" altLang="zh-CN" sz="2000" dirty="0"/>
                  <a:t>    </a:t>
                </a:r>
                <a:r>
                  <a:rPr lang="zh-CN" altLang="en-US" sz="2000" dirty="0"/>
                  <a:t>其中，变换矩阵满足正交性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𝑈</m:t>
                    </m:r>
                    <m:sSup>
                      <m:sSupPr>
                        <m:ctrlPr>
                          <a:rPr lang="en-US" altLang="zh-CN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𝑉</m:t>
                    </m:r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𝑊</m:t>
                    </m:r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zh-CN" altLang="en-US" sz="2000" dirty="0"/>
                  <a:t>，张量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zh-CN" altLang="en-US" sz="2000" dirty="0"/>
                  <a:t>被称为核张量（</a:t>
                </a:r>
                <a:r>
                  <a:rPr lang="en-US" altLang="zh-CN" sz="2000" dirty="0"/>
                  <a:t>core tensor</a:t>
                </a:r>
                <a:r>
                  <a:rPr lang="zh-CN" altLang="en-US" sz="2000" dirty="0"/>
                  <a:t>），满足如下性质：</a:t>
                </a:r>
                <a:endParaRPr lang="en-US" altLang="zh-CN" sz="2000" dirty="0"/>
              </a:p>
              <a:p>
                <a:pPr marL="342900" indent="-34290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000" dirty="0"/>
                  <a:t>定义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zh-CN" altLang="en-US" sz="2000" dirty="0"/>
                  <a:t>的</a:t>
                </a:r>
                <a:r>
                  <a:rPr lang="zh-CN" altLang="en-US" sz="2000" b="1" dirty="0"/>
                  <a:t>键约化矩阵</a:t>
                </a:r>
                <a:r>
                  <a:rPr lang="zh-CN" altLang="en-US" sz="2000" dirty="0"/>
                  <a:t>（</a:t>
                </a:r>
                <a:r>
                  <a:rPr lang="en-US" altLang="zh-CN" sz="2000" dirty="0"/>
                  <a:t>bond reduced matrix</a:t>
                </a:r>
                <a:r>
                  <a:rPr lang="zh-CN" altLang="en-US" sz="2000" dirty="0"/>
                  <a:t>），以指标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2000" dirty="0"/>
                  <a:t>为例，其键约化矩阵定义为</a:t>
                </a:r>
                <a:endParaRPr lang="en-US" altLang="zh-CN" sz="2000" dirty="0"/>
              </a:p>
              <a:p>
                <a:pPr>
                  <a:spcAft>
                    <a:spcPts val="4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𝑖𝑖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𝑖𝑗𝑘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𝑗𝑘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sz="2000" dirty="0"/>
              </a:p>
              <a:p>
                <a:pPr>
                  <a:spcAft>
                    <a:spcPts val="400"/>
                  </a:spcAft>
                </a:pPr>
                <a:r>
                  <a:rPr lang="en-US" altLang="zh-CN" sz="2000" dirty="0"/>
                  <a:t>    </a:t>
                </a:r>
                <a:r>
                  <a:rPr lang="zh-CN" altLang="en-US" sz="2000" b="1" dirty="0"/>
                  <a:t>核张量的任意</a:t>
                </a:r>
                <a14:m>
                  <m:oMath xmlns:m="http://schemas.openxmlformats.org/officeDocument/2006/math">
                    <m:r>
                      <a:rPr lang="en-US" altLang="zh-CN" sz="2000" b="1" i="1">
                        <a:latin typeface="Cambria Math" panose="02040503050406030204" pitchFamily="18" charset="0"/>
                      </a:rPr>
                      <m:t>𝑮</m:t>
                    </m:r>
                  </m:oMath>
                </a14:m>
                <a:r>
                  <a:rPr lang="zh-CN" altLang="en-US" sz="2000" b="1" dirty="0"/>
                  <a:t>的任意键约化矩阵为非负定对角阵，且元素按非升序排列（</a:t>
                </a:r>
                <a:r>
                  <a:rPr lang="en-US" altLang="zh-CN" sz="20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  <m:t>𝑱</m:t>
                        </m:r>
                      </m:e>
                      <m:sub>
                        <m:r>
                          <a:rPr lang="en-US" altLang="zh-CN" sz="2000" b="1" i="1">
                            <a:latin typeface="Cambria Math" panose="02040503050406030204" pitchFamily="18" charset="0"/>
                          </a:rPr>
                          <m:t>𝟎𝟎</m:t>
                        </m:r>
                      </m:sub>
                    </m:sSub>
                    <m:r>
                      <a:rPr lang="en-US" altLang="zh-CN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altLang="zh-CN" sz="20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  <m:t>𝑱</m:t>
                        </m:r>
                      </m:e>
                      <m:sub>
                        <m: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  <m:t>𝟏𝟏</m:t>
                        </m:r>
                      </m:sub>
                    </m:sSub>
                    <m:r>
                      <a:rPr lang="en-US" altLang="zh-CN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altLang="zh-CN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…</m:t>
                    </m:r>
                    <m:r>
                      <a:rPr lang="en-US" altLang="zh-CN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altLang="zh-CN" sz="2000" b="1" dirty="0"/>
                  <a:t>0</a:t>
                </a:r>
                <a:r>
                  <a:rPr lang="zh-CN" altLang="en-US" sz="2000" b="1" dirty="0"/>
                  <a:t>）</a:t>
                </a:r>
                <a:endParaRPr lang="en-US" altLang="zh-CN" sz="2000" b="1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DE495CBD-2464-4D6F-900C-974306FD72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0703" y="1776367"/>
                <a:ext cx="10090594" cy="4169347"/>
              </a:xfrm>
              <a:prstGeom prst="rect">
                <a:avLst/>
              </a:prstGeom>
              <a:blipFill>
                <a:blip r:embed="rId2"/>
                <a:stretch>
                  <a:fillRect l="-604" t="-731" b="-16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文本框 30">
            <a:extLst>
              <a:ext uri="{FF2B5EF4-FFF2-40B4-BE49-F238E27FC236}">
                <a16:creationId xmlns:a16="http://schemas.microsoft.com/office/drawing/2014/main" id="{0D06E9F2-8523-4DD1-B5D3-CF1088EAE32D}"/>
              </a:ext>
            </a:extLst>
          </p:cNvPr>
          <p:cNvSpPr txBox="1"/>
          <p:nvPr/>
        </p:nvSpPr>
        <p:spPr>
          <a:xfrm>
            <a:off x="7545554" y="2606830"/>
            <a:ext cx="2457724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dirty="0"/>
              <a:t>该式也被称为</a:t>
            </a:r>
            <a:r>
              <a:rPr lang="en-US" altLang="zh-CN" dirty="0"/>
              <a:t>Tucker</a:t>
            </a:r>
            <a:r>
              <a:rPr lang="zh-CN" altLang="en-US" dirty="0"/>
              <a:t>积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FEC3ABE-2829-4FFE-8D4A-91E47873DB4F}"/>
              </a:ext>
            </a:extLst>
          </p:cNvPr>
          <p:cNvGrpSpPr/>
          <p:nvPr/>
        </p:nvGrpSpPr>
        <p:grpSpPr>
          <a:xfrm>
            <a:off x="3369369" y="6007607"/>
            <a:ext cx="999037" cy="694431"/>
            <a:chOff x="9307736" y="4309688"/>
            <a:chExt cx="999037" cy="694431"/>
          </a:xfrm>
        </p:grpSpPr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B2B31587-2E0C-4B6A-BF23-CF5B603D3AE1}"/>
                </a:ext>
              </a:extLst>
            </p:cNvPr>
            <p:cNvCxnSpPr>
              <a:cxnSpLocks/>
              <a:stCxn id="32" idx="3"/>
            </p:cNvCxnSpPr>
            <p:nvPr/>
          </p:nvCxnSpPr>
          <p:spPr>
            <a:xfrm>
              <a:off x="9945367" y="4793239"/>
              <a:ext cx="36140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1B171A5A-9C7D-4797-BF19-5C33B73B5F61}"/>
                </a:ext>
              </a:extLst>
            </p:cNvPr>
            <p:cNvSpPr/>
            <p:nvPr/>
          </p:nvSpPr>
          <p:spPr>
            <a:xfrm>
              <a:off x="9669142" y="4655126"/>
              <a:ext cx="276225" cy="276225"/>
            </a:xfrm>
            <a:prstGeom prst="roundRect">
              <a:avLst/>
            </a:prstGeom>
            <a:solidFill>
              <a:srgbClr val="53DDB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1B9E5B6-AB82-40E2-BDF9-2C4CA0AA8AF6}"/>
                    </a:ext>
                  </a:extLst>
                </p:cNvPr>
                <p:cNvSpPr/>
                <p:nvPr/>
              </p:nvSpPr>
              <p:spPr>
                <a:xfrm>
                  <a:off x="9612200" y="4634787"/>
                  <a:ext cx="390107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1B9E5B6-AB82-40E2-BDF9-2C4CA0AA8AF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12200" y="4634787"/>
                  <a:ext cx="390107" cy="36933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8320A922-B8F6-42E0-9D8A-7172FDCCB375}"/>
                </a:ext>
              </a:extLst>
            </p:cNvPr>
            <p:cNvCxnSpPr>
              <a:cxnSpLocks/>
            </p:cNvCxnSpPr>
            <p:nvPr/>
          </p:nvCxnSpPr>
          <p:spPr>
            <a:xfrm>
              <a:off x="9307736" y="4793238"/>
              <a:ext cx="36140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5EE9C9D2-2FA1-425D-AE25-A1F95505BE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07254" y="4309688"/>
              <a:ext cx="0" cy="3454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C23AE7FB-2B6A-4D0A-B92C-AC74C2305A5F}"/>
              </a:ext>
            </a:extLst>
          </p:cNvPr>
          <p:cNvGrpSpPr/>
          <p:nvPr/>
        </p:nvGrpSpPr>
        <p:grpSpPr>
          <a:xfrm>
            <a:off x="4832822" y="5709722"/>
            <a:ext cx="1545472" cy="995948"/>
            <a:chOff x="10410825" y="4010025"/>
            <a:chExt cx="1545472" cy="995948"/>
          </a:xfrm>
        </p:grpSpPr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77980D87-3183-4BE3-A372-5C29C2529F38}"/>
                </a:ext>
              </a:extLst>
            </p:cNvPr>
            <p:cNvCxnSpPr>
              <a:cxnSpLocks/>
              <a:stCxn id="38" idx="3"/>
            </p:cNvCxnSpPr>
            <p:nvPr/>
          </p:nvCxnSpPr>
          <p:spPr>
            <a:xfrm>
              <a:off x="11321999" y="4793239"/>
              <a:ext cx="63429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7598B946-83EE-4A26-8DBD-947C7449BD5D}"/>
                </a:ext>
              </a:extLst>
            </p:cNvPr>
            <p:cNvSpPr/>
            <p:nvPr/>
          </p:nvSpPr>
          <p:spPr>
            <a:xfrm>
              <a:off x="11045774" y="4655126"/>
              <a:ext cx="276225" cy="276225"/>
            </a:xfrm>
            <a:prstGeom prst="roundRect">
              <a:avLst/>
            </a:prstGeom>
            <a:solidFill>
              <a:srgbClr val="53DDB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9F58C375-8765-4242-B7AA-010CE3FB3053}"/>
                </a:ext>
              </a:extLst>
            </p:cNvPr>
            <p:cNvCxnSpPr>
              <a:cxnSpLocks/>
            </p:cNvCxnSpPr>
            <p:nvPr/>
          </p:nvCxnSpPr>
          <p:spPr>
            <a:xfrm>
              <a:off x="10410825" y="4793238"/>
              <a:ext cx="63494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3BC737C6-B3F3-4E23-B13E-A83D7EB366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83886" y="4010025"/>
              <a:ext cx="0" cy="64510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E39E2F8F-285E-4408-B793-CC15F67A75F1}"/>
                </a:ext>
              </a:extLst>
            </p:cNvPr>
            <p:cNvSpPr/>
            <p:nvPr/>
          </p:nvSpPr>
          <p:spPr>
            <a:xfrm>
              <a:off x="11045774" y="4194204"/>
              <a:ext cx="276225" cy="2762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C1C67DCF-7D9C-4E62-9BDB-899B3480C556}"/>
                </a:ext>
              </a:extLst>
            </p:cNvPr>
            <p:cNvSpPr/>
            <p:nvPr/>
          </p:nvSpPr>
          <p:spPr>
            <a:xfrm>
              <a:off x="10588847" y="4655126"/>
              <a:ext cx="276225" cy="2762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AF9C6F8E-FA7D-4D0E-83C9-80B3E6F4B403}"/>
                </a:ext>
              </a:extLst>
            </p:cNvPr>
            <p:cNvSpPr/>
            <p:nvPr/>
          </p:nvSpPr>
          <p:spPr>
            <a:xfrm>
              <a:off x="11501035" y="4655126"/>
              <a:ext cx="276225" cy="2762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4" name="矩形 43">
                  <a:extLst>
                    <a:ext uri="{FF2B5EF4-FFF2-40B4-BE49-F238E27FC236}">
                      <a16:creationId xmlns:a16="http://schemas.microsoft.com/office/drawing/2014/main" id="{52A1745E-3B2D-4FE1-93F4-80B9A945B474}"/>
                    </a:ext>
                  </a:extLst>
                </p:cNvPr>
                <p:cNvSpPr/>
                <p:nvPr/>
              </p:nvSpPr>
              <p:spPr>
                <a:xfrm>
                  <a:off x="10982292" y="4634787"/>
                  <a:ext cx="403187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>
            <p:sp>
              <p:nvSpPr>
                <p:cNvPr id="44" name="矩形 43">
                  <a:extLst>
                    <a:ext uri="{FF2B5EF4-FFF2-40B4-BE49-F238E27FC236}">
                      <a16:creationId xmlns:a16="http://schemas.microsoft.com/office/drawing/2014/main" id="{52A1745E-3B2D-4FE1-93F4-80B9A945B47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82292" y="4634787"/>
                  <a:ext cx="403187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5" name="矩形 44">
                  <a:extLst>
                    <a:ext uri="{FF2B5EF4-FFF2-40B4-BE49-F238E27FC236}">
                      <a16:creationId xmlns:a16="http://schemas.microsoft.com/office/drawing/2014/main" id="{E8D538A0-CC35-4A3F-A9CC-328B44ECB3BA}"/>
                    </a:ext>
                  </a:extLst>
                </p:cNvPr>
                <p:cNvSpPr/>
                <p:nvPr/>
              </p:nvSpPr>
              <p:spPr>
                <a:xfrm>
                  <a:off x="10514983" y="4634787"/>
                  <a:ext cx="410369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𝑈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>
            <p:sp>
              <p:nvSpPr>
                <p:cNvPr id="45" name="矩形 44">
                  <a:extLst>
                    <a:ext uri="{FF2B5EF4-FFF2-40B4-BE49-F238E27FC236}">
                      <a16:creationId xmlns:a16="http://schemas.microsoft.com/office/drawing/2014/main" id="{E8D538A0-CC35-4A3F-A9CC-328B44ECB3B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14983" y="4634787"/>
                  <a:ext cx="410369" cy="3693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6" name="矩形 45">
                  <a:extLst>
                    <a:ext uri="{FF2B5EF4-FFF2-40B4-BE49-F238E27FC236}">
                      <a16:creationId xmlns:a16="http://schemas.microsoft.com/office/drawing/2014/main" id="{2FE1EC7F-26E0-4C02-AC76-98F152924ED7}"/>
                    </a:ext>
                  </a:extLst>
                </p:cNvPr>
                <p:cNvSpPr/>
                <p:nvPr/>
              </p:nvSpPr>
              <p:spPr>
                <a:xfrm>
                  <a:off x="10982292" y="4156382"/>
                  <a:ext cx="410369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>
            <p:sp>
              <p:nvSpPr>
                <p:cNvPr id="46" name="矩形 45">
                  <a:extLst>
                    <a:ext uri="{FF2B5EF4-FFF2-40B4-BE49-F238E27FC236}">
                      <a16:creationId xmlns:a16="http://schemas.microsoft.com/office/drawing/2014/main" id="{2FE1EC7F-26E0-4C02-AC76-98F152924ED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82292" y="4156382"/>
                  <a:ext cx="410369" cy="3693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id="{1B844C54-6271-43B8-8558-3561362D7BB9}"/>
                    </a:ext>
                  </a:extLst>
                </p:cNvPr>
                <p:cNvSpPr/>
                <p:nvPr/>
              </p:nvSpPr>
              <p:spPr>
                <a:xfrm>
                  <a:off x="11401229" y="4636641"/>
                  <a:ext cx="475836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id="{1B844C54-6271-43B8-8558-3561362D7BB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401229" y="4636641"/>
                  <a:ext cx="475836" cy="369332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36D476E8-97FA-4F3E-BC09-90794E1B2EEB}"/>
              </a:ext>
            </a:extLst>
          </p:cNvPr>
          <p:cNvSpPr txBox="1"/>
          <p:nvPr/>
        </p:nvSpPr>
        <p:spPr>
          <a:xfrm>
            <a:off x="4416278" y="6147861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FCE2A7FB-2EAF-4B26-936B-CBA2D92D3EB5}"/>
              </a:ext>
            </a:extLst>
          </p:cNvPr>
          <p:cNvSpPr txBox="1"/>
          <p:nvPr/>
        </p:nvSpPr>
        <p:spPr>
          <a:xfrm>
            <a:off x="3377972" y="614804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80A7F695-FC78-4A71-B655-13A3CA2A94EA}"/>
              </a:ext>
            </a:extLst>
          </p:cNvPr>
          <p:cNvSpPr txBox="1"/>
          <p:nvPr/>
        </p:nvSpPr>
        <p:spPr>
          <a:xfrm>
            <a:off x="4071057" y="6170126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0BA0215-1CE8-4DF0-86A1-A204EF6ED3FD}"/>
              </a:ext>
            </a:extLst>
          </p:cNvPr>
          <p:cNvSpPr txBox="1"/>
          <p:nvPr/>
        </p:nvSpPr>
        <p:spPr>
          <a:xfrm>
            <a:off x="3857544" y="589431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8E4C7C61-1414-4E83-988F-4CB9C421110B}"/>
              </a:ext>
            </a:extLst>
          </p:cNvPr>
          <p:cNvSpPr txBox="1"/>
          <p:nvPr/>
        </p:nvSpPr>
        <p:spPr>
          <a:xfrm>
            <a:off x="4756046" y="619402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E04D5FAF-06AC-4F77-A002-167868CC0784}"/>
              </a:ext>
            </a:extLst>
          </p:cNvPr>
          <p:cNvSpPr txBox="1"/>
          <p:nvPr/>
        </p:nvSpPr>
        <p:spPr>
          <a:xfrm>
            <a:off x="5549907" y="554738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574692F-640E-4972-BFC6-6905A5B119FB}"/>
              </a:ext>
            </a:extLst>
          </p:cNvPr>
          <p:cNvSpPr txBox="1"/>
          <p:nvPr/>
        </p:nvSpPr>
        <p:spPr>
          <a:xfrm>
            <a:off x="6143193" y="6178757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4DD982C9-C103-4460-939C-ABF5628FDBB2}"/>
              </a:ext>
            </a:extLst>
          </p:cNvPr>
          <p:cNvSpPr txBox="1"/>
          <p:nvPr/>
        </p:nvSpPr>
        <p:spPr>
          <a:xfrm>
            <a:off x="5223665" y="6190884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F3BDBDAC-A9EF-4D05-A35D-7814257141C6}"/>
              </a:ext>
            </a:extLst>
          </p:cNvPr>
          <p:cNvSpPr txBox="1"/>
          <p:nvPr/>
        </p:nvSpPr>
        <p:spPr>
          <a:xfrm>
            <a:off x="5686272" y="6190884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7C8709E7-1746-4B7B-982A-A947AD801429}"/>
              </a:ext>
            </a:extLst>
          </p:cNvPr>
          <p:cNvSpPr txBox="1"/>
          <p:nvPr/>
        </p:nvSpPr>
        <p:spPr>
          <a:xfrm>
            <a:off x="5397446" y="6054829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3531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76FF076-85F7-44D9-91AF-A1086332B617}"/>
              </a:ext>
            </a:extLst>
          </p:cNvPr>
          <p:cNvSpPr txBox="1"/>
          <p:nvPr/>
        </p:nvSpPr>
        <p:spPr>
          <a:xfrm>
            <a:off x="827472" y="49715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2.4 </a:t>
            </a:r>
            <a:r>
              <a:rPr lang="zh-CN" altLang="en-US" sz="3200" dirty="0"/>
              <a:t>高阶奇异值分解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81EC8368-E38A-45BB-888E-EAB9B7AF2B82}"/>
                  </a:ext>
                </a:extLst>
              </p:cNvPr>
              <p:cNvSpPr/>
              <p:nvPr/>
            </p:nvSpPr>
            <p:spPr>
              <a:xfrm>
                <a:off x="1050703" y="1189863"/>
                <a:ext cx="10090593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高阶奇异值分解的</a:t>
                </a:r>
                <a:r>
                  <a:rPr lang="en-US" altLang="zh-CN" sz="2400" b="1" dirty="0"/>
                  <a:t>HOSVD</a:t>
                </a:r>
                <a:r>
                  <a:rPr lang="zh-CN" altLang="en-US" sz="2400" b="1" dirty="0"/>
                  <a:t>算法</a:t>
                </a:r>
                <a:r>
                  <a:rPr lang="zh-CN" altLang="en-US" sz="2400" dirty="0"/>
                  <a:t>（以三阶实张量</a:t>
                </a:r>
                <a14:m>
                  <m:oMath xmlns:m="http://schemas.openxmlformats.org/officeDocument/2006/math">
                    <m:r>
                      <a:rPr lang="en-US" altLang="zh-CN" sz="2400" b="0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sz="2400" dirty="0"/>
                  <a:t>为例）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81EC8368-E38A-45BB-888E-EAB9B7AF2B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0703" y="1189863"/>
                <a:ext cx="10090593" cy="461665"/>
              </a:xfrm>
              <a:prstGeom prst="rect">
                <a:avLst/>
              </a:prstGeom>
              <a:blipFill>
                <a:blip r:embed="rId2"/>
                <a:stretch>
                  <a:fillRect l="-785" t="-9211" b="-302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D23E30B8-5F95-44F6-AF00-74C139C1AF66}"/>
                  </a:ext>
                </a:extLst>
              </p:cNvPr>
              <p:cNvSpPr/>
              <p:nvPr/>
            </p:nvSpPr>
            <p:spPr>
              <a:xfrm>
                <a:off x="9329489" y="1026226"/>
                <a:ext cx="2316403" cy="240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𝑖𝑖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′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𝑖𝑗𝑘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𝑗𝑘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𝑗𝑗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′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𝑖𝑗𝑘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𝑘𝑘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′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𝑖𝑗𝑘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𝑖𝑗𝑘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D23E30B8-5F95-44F6-AF00-74C139C1AF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9489" y="1026226"/>
                <a:ext cx="2316403" cy="240277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40933AA0-D74C-4E2E-8F63-955AD3CA34B9}"/>
              </a:ext>
            </a:extLst>
          </p:cNvPr>
          <p:cNvSpPr txBox="1"/>
          <p:nvPr/>
        </p:nvSpPr>
        <p:spPr>
          <a:xfrm>
            <a:off x="9329489" y="342900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三个键约化矩阵的定义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E3CC9095-944C-4405-8509-4EA3160E5576}"/>
                  </a:ext>
                </a:extLst>
              </p:cNvPr>
              <p:cNvSpPr/>
              <p:nvPr/>
            </p:nvSpPr>
            <p:spPr>
              <a:xfrm>
                <a:off x="1050703" y="1759460"/>
                <a:ext cx="7464647" cy="457567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spcAft>
                    <a:spcPts val="200"/>
                  </a:spcAft>
                  <a:buAutoNum type="alphaLcParenBoth"/>
                </a:pPr>
                <a:r>
                  <a:rPr lang="zh-CN" altLang="en-US" sz="2400" dirty="0"/>
                  <a:t>计算各个指标的键约化矩阵（如右式）；</a:t>
                </a:r>
                <a:endParaRPr lang="en-US" altLang="zh-CN" sz="2400" dirty="0"/>
              </a:p>
              <a:p>
                <a:pPr marL="457200" indent="-457200">
                  <a:spcAft>
                    <a:spcPts val="200"/>
                  </a:spcAft>
                  <a:buFontTx/>
                  <a:buAutoNum type="alphaLcParenBoth"/>
                </a:pPr>
                <a:r>
                  <a:rPr lang="zh-CN" altLang="en-US" sz="2400" dirty="0"/>
                  <a:t>计算每个键约化矩阵的本征值分解：</a:t>
                </a:r>
                <a:br>
                  <a:rPr lang="en-US" altLang="zh-CN" sz="2400" dirty="0"/>
                </a:b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𝑈</m:t>
                    </m:r>
                    <m:r>
                      <m:rPr>
                        <m:sty m:val="p"/>
                      </m:rPr>
                      <a:rPr lang="el-GR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Ω</m:t>
                    </m:r>
                    <m:sSup>
                      <m:sSupPr>
                        <m:ctrlPr>
                          <a:rPr lang="el-GR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br>
                  <a:rPr lang="en-US" altLang="zh-CN" sz="2400" dirty="0"/>
                </a:b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m:rPr>
                        <m:sty m:val="p"/>
                      </m:rPr>
                      <a:rPr lang="el-GR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Π</m:t>
                    </m:r>
                    <m:sSup>
                      <m:sSupPr>
                        <m:ctrl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br>
                  <a:rPr lang="en-US" altLang="zh-CN" sz="2400" dirty="0"/>
                </a:b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m:rPr>
                        <m:sty m:val="p"/>
                      </m:rPr>
                      <a:rPr lang="el-GR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Υ</m:t>
                    </m:r>
                    <m:sSup>
                      <m:sSupPr>
                        <m:ctrlPr>
                          <a:rPr lang="el-GR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altLang="zh-CN" sz="2400" dirty="0"/>
              </a:p>
              <a:p>
                <a:pPr marL="457200" indent="-457200">
                  <a:spcAft>
                    <a:spcPts val="200"/>
                  </a:spcAft>
                  <a:buFontTx/>
                  <a:buAutoNum type="alphaLcParenBoth"/>
                </a:pPr>
                <a:r>
                  <a:rPr lang="zh-CN" altLang="en-US" sz="2400" dirty="0"/>
                  <a:t>计算核张量：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  <m:r>
                      <a:rPr lang="en-US" altLang="zh-CN" sz="240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𝑎𝑏𝑐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𝑎𝑏𝑐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𝑎𝑖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𝑏𝑗</m:t>
                        </m:r>
                      </m:sub>
                    </m:sSub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𝑐𝑘</m:t>
                        </m:r>
                      </m:sub>
                    </m:sSub>
                  </m:oMath>
                </a14:m>
                <a:endParaRPr lang="en-US" altLang="zh-CN" sz="2400" dirty="0"/>
              </a:p>
              <a:p>
                <a:pPr>
                  <a:spcAft>
                    <a:spcPts val="200"/>
                  </a:spcAft>
                </a:pPr>
                <a:endParaRPr lang="en-US" altLang="zh-CN" sz="1100" dirty="0"/>
              </a:p>
              <a:p>
                <a:pPr>
                  <a:spcAft>
                    <a:spcPts val="200"/>
                  </a:spcAft>
                </a:pPr>
                <a:r>
                  <a:rPr lang="zh-CN" altLang="en-US" sz="2400" dirty="0"/>
                  <a:t>最终得到高阶奇异值分解：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𝑎𝑏𝑐</m:t>
                        </m:r>
                      </m:sub>
                    </m:sSub>
                    <m:r>
                      <a:rPr lang="en-US" altLang="zh-CN" sz="240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𝑗𝑘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𝑖𝑗𝑘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𝑎𝑖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𝑏𝑗</m:t>
                        </m:r>
                      </m:sub>
                    </m:sSub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𝑐𝑘</m:t>
                        </m:r>
                      </m:sub>
                    </m:sSub>
                  </m:oMath>
                </a14:m>
                <a:endParaRPr lang="en-US" altLang="zh-CN" sz="2400" dirty="0"/>
              </a:p>
              <a:p>
                <a:pPr>
                  <a:spcAft>
                    <a:spcPts val="200"/>
                  </a:spcAft>
                </a:pPr>
                <a:endParaRPr lang="en-US" altLang="zh-CN" sz="2400" dirty="0"/>
              </a:p>
              <a:p>
                <a:pPr>
                  <a:spcAft>
                    <a:spcPts val="200"/>
                  </a:spcAft>
                </a:pPr>
                <a:r>
                  <a:rPr lang="zh-CN" altLang="en-US" sz="2400" dirty="0"/>
                  <a:t>* 各个本征谱中，非零值得个数被称为张量的</a:t>
                </a:r>
                <a:r>
                  <a:rPr lang="en-US" altLang="zh-CN" sz="2400" b="1" dirty="0">
                    <a:solidFill>
                      <a:srgbClr val="FF0000"/>
                    </a:solidFill>
                  </a:rPr>
                  <a:t>Tucker</a:t>
                </a:r>
                <a:r>
                  <a:rPr lang="zh-CN" altLang="en-US" sz="2400" b="1" dirty="0">
                    <a:solidFill>
                      <a:srgbClr val="FF0000"/>
                    </a:solidFill>
                  </a:rPr>
                  <a:t>秩</a:t>
                </a:r>
                <a:endParaRPr lang="en-US" altLang="zh-CN" sz="2400" b="1" dirty="0">
                  <a:solidFill>
                    <a:srgbClr val="FF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:r>
                  <a:rPr lang="zh-CN" altLang="en-US" sz="2400" dirty="0"/>
                  <a:t>* 张量的</a:t>
                </a:r>
                <a:r>
                  <a:rPr lang="en-US" altLang="zh-CN" sz="2400" dirty="0"/>
                  <a:t>Tucker</a:t>
                </a:r>
                <a:r>
                  <a:rPr lang="zh-CN" altLang="en-US" sz="2400" dirty="0"/>
                  <a:t>低秩近似可通过</a:t>
                </a:r>
                <a:r>
                  <a:rPr lang="en-US" altLang="zh-CN" sz="2400" dirty="0"/>
                  <a:t>HOSVD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HOOI</a:t>
                </a:r>
                <a:r>
                  <a:rPr lang="zh-CN" altLang="en-US" sz="2400" dirty="0"/>
                  <a:t>等</a:t>
                </a:r>
                <a:r>
                  <a:rPr lang="zh-CN" altLang="en-US" sz="2400"/>
                  <a:t>算法实现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E3CC9095-944C-4405-8509-4EA3160E55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0703" y="1759460"/>
                <a:ext cx="7464647" cy="4575676"/>
              </a:xfrm>
              <a:prstGeom prst="rect">
                <a:avLst/>
              </a:prstGeom>
              <a:blipFill>
                <a:blip r:embed="rId4"/>
                <a:stretch>
                  <a:fillRect l="-1224" t="-933" r="-653" b="-22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>
            <a:extLst>
              <a:ext uri="{FF2B5EF4-FFF2-40B4-BE49-F238E27FC236}">
                <a16:creationId xmlns:a16="http://schemas.microsoft.com/office/drawing/2014/main" id="{73CEF217-6499-4ABD-B4DD-AE3A95DC1D82}"/>
              </a:ext>
            </a:extLst>
          </p:cNvPr>
          <p:cNvSpPr/>
          <p:nvPr/>
        </p:nvSpPr>
        <p:spPr>
          <a:xfrm>
            <a:off x="8591550" y="4266266"/>
            <a:ext cx="3494472" cy="23493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zh-CN" altLang="en-US" sz="2000" b="1" dirty="0"/>
              <a:t>练习：</a:t>
            </a:r>
            <a:endParaRPr lang="en-US" altLang="zh-CN" sz="2000" b="1" dirty="0"/>
          </a:p>
          <a:p>
            <a:pPr marL="457200" indent="-457200">
              <a:buAutoNum type="arabicPeriod"/>
            </a:pPr>
            <a:r>
              <a:rPr lang="zh-CN" altLang="en-US" sz="2000" dirty="0"/>
              <a:t>编写任意给定四阶张量</a:t>
            </a:r>
            <a:r>
              <a:rPr lang="en-US" altLang="zh-CN" sz="2000" dirty="0"/>
              <a:t>HOSVD</a:t>
            </a:r>
            <a:r>
              <a:rPr lang="zh-CN" altLang="en-US" sz="2000" dirty="0"/>
              <a:t>的程序，并于</a:t>
            </a:r>
            <a:r>
              <a:rPr lang="en-US" altLang="zh-CN" sz="2000" dirty="0" err="1"/>
              <a:t>jupyter</a:t>
            </a:r>
            <a:r>
              <a:rPr lang="en-US" altLang="zh-CN" sz="2000" dirty="0"/>
              <a:t> notebook</a:t>
            </a:r>
            <a:r>
              <a:rPr lang="zh-CN" altLang="en-US" sz="2000" dirty="0"/>
              <a:t>中任意阶张量的分解结果对比；</a:t>
            </a:r>
            <a:endParaRPr lang="en-US" altLang="zh-CN" sz="2000" dirty="0"/>
          </a:p>
          <a:p>
            <a:pPr marL="457200" indent="-457200">
              <a:buAutoNum type="arabicPeriod"/>
            </a:pPr>
            <a:r>
              <a:rPr lang="zh-CN" altLang="en-US" sz="2000" dirty="0"/>
              <a:t>编写程序验证核张量满足的性质。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8378B45-6344-4B4E-986A-FE968BC2D10C}"/>
              </a:ext>
            </a:extLst>
          </p:cNvPr>
          <p:cNvSpPr/>
          <p:nvPr/>
        </p:nvSpPr>
        <p:spPr>
          <a:xfrm>
            <a:off x="9633959" y="242373"/>
            <a:ext cx="2227823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Notebook: </a:t>
            </a:r>
          </a:p>
          <a:p>
            <a:r>
              <a:rPr lang="en-US" altLang="zh-CN" dirty="0"/>
              <a:t>sec2_4_hosvd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34372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8C489663-A121-476E-BB8E-7810EE4C4D64}"/>
              </a:ext>
            </a:extLst>
          </p:cNvPr>
          <p:cNvSpPr txBox="1"/>
          <p:nvPr/>
        </p:nvSpPr>
        <p:spPr>
          <a:xfrm>
            <a:off x="827472" y="49715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2.5 </a:t>
            </a:r>
            <a:r>
              <a:rPr lang="zh-CN" altLang="en-US" sz="3200" dirty="0"/>
              <a:t>扩展：张量的</a:t>
            </a:r>
            <a:r>
              <a:rPr lang="en-US" altLang="zh-CN" sz="3200" dirty="0"/>
              <a:t>CP</a:t>
            </a:r>
            <a:r>
              <a:rPr lang="zh-CN" altLang="en-US" sz="3200" dirty="0"/>
              <a:t>分解与</a:t>
            </a:r>
            <a:r>
              <a:rPr lang="en-US" altLang="zh-CN" sz="3200" dirty="0"/>
              <a:t>CP</a:t>
            </a:r>
            <a:r>
              <a:rPr lang="zh-CN" altLang="en-US" sz="3200" dirty="0"/>
              <a:t>秩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93AF0D6-9A1F-42F5-AF58-27AE2F5C4A69}"/>
                  </a:ext>
                </a:extLst>
              </p:cNvPr>
              <p:cNvSpPr/>
              <p:nvPr/>
            </p:nvSpPr>
            <p:spPr>
              <a:xfrm>
                <a:off x="753789" y="1313688"/>
                <a:ext cx="10824890" cy="52569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回顾：单秩张量满足的形式为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b="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acc>
                    <m:r>
                      <a:rPr lang="en-US" altLang="zh-CN" sz="2400" b="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l-GR" altLang="zh-CN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𝛬</m:t>
                    </m:r>
                    <m:nary>
                      <m:naryPr>
                        <m:chr m:val="∏"/>
                        <m:supHide m:val="on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⊗</m:t>
                        </m:r>
                        <m:r>
                          <a:rPr lang="en-US" altLang="zh-CN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CN" sz="2400" b="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400" b="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2400" b="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</m:e>
                    </m:nary>
                  </m:oMath>
                </a14:m>
                <a:r>
                  <a:rPr lang="zh-CN" altLang="en-US" sz="2400" dirty="0"/>
                  <a:t>，易得，单秩张量的</a:t>
                </a:r>
                <a:r>
                  <a:rPr lang="en-US" altLang="zh-CN" sz="2400" dirty="0"/>
                  <a:t>Tucker</a:t>
                </a:r>
                <a:r>
                  <a:rPr lang="zh-CN" altLang="en-US" sz="2400" dirty="0"/>
                  <a:t>秩为</a:t>
                </a:r>
                <a:r>
                  <a:rPr lang="en-US" altLang="zh-CN" sz="2400" dirty="0"/>
                  <a:t>(1, 1, …, 1)</a:t>
                </a:r>
                <a:r>
                  <a:rPr lang="zh-CN" altLang="en-US" sz="2400" dirty="0"/>
                  <a:t>。</a:t>
                </a:r>
                <a:endParaRPr lang="en-US" altLang="zh-CN" sz="2400" dirty="0"/>
              </a:p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将单秩张量的形式稍作扩展，定义</a:t>
                </a:r>
                <a:r>
                  <a:rPr lang="en-US" altLang="zh-CN" sz="2400" b="1" dirty="0">
                    <a:solidFill>
                      <a:srgbClr val="FF0000"/>
                    </a:solidFill>
                  </a:rPr>
                  <a:t>CP</a:t>
                </a:r>
                <a:r>
                  <a:rPr lang="zh-CN" altLang="en-US" sz="2400" b="1" dirty="0">
                    <a:solidFill>
                      <a:srgbClr val="FF0000"/>
                    </a:solidFill>
                  </a:rPr>
                  <a:t>积</a:t>
                </a:r>
                <a:r>
                  <a:rPr lang="zh-CN" altLang="en-US" sz="2400" dirty="0"/>
                  <a:t>，设</a:t>
                </a:r>
                <a:r>
                  <a:rPr lang="en-US" altLang="zh-CN" sz="2400" dirty="0"/>
                  <a:t>N</a:t>
                </a:r>
                <a:r>
                  <a:rPr lang="zh-CN" altLang="en-US" sz="2400" dirty="0"/>
                  <a:t>阶张量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sz="2400" dirty="0"/>
                  <a:t>为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zh-CN" altLang="en-US" sz="2400" dirty="0"/>
                  <a:t>个单秩张量的求和：</a:t>
                </a:r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</m:e>
                      </m:nary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l-GR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l-GR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𝛬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nary>
                            <m:naryPr>
                              <m:chr m:val="∏"/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⊗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n-US" altLang="zh-CN" sz="2400" dirty="0"/>
              </a:p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将</a:t>
                </a:r>
                <a14:m>
                  <m:oMath xmlns:m="http://schemas.openxmlformats.org/officeDocument/2006/math">
                    <m: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𝛬</m:t>
                    </m:r>
                  </m:oMath>
                </a14:m>
                <a:r>
                  <a:rPr lang="zh-CN" altLang="en-US" sz="2400" dirty="0"/>
                  <a:t>看成向量，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zh-CN" altLang="en-US" sz="2400" dirty="0"/>
                  <a:t>看成矩阵，则上式的</a:t>
                </a:r>
                <a:r>
                  <a:rPr lang="en-US" altLang="zh-CN" sz="2400" dirty="0"/>
                  <a:t>CP</a:t>
                </a:r>
                <a:r>
                  <a:rPr lang="zh-CN" altLang="en-US" sz="2400" dirty="0"/>
                  <a:t>形式也可写成如下的形式：</a:t>
                </a:r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sSub>
                            <m:sSub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𝛬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nary>
                            <m:naryPr>
                              <m:chr m:val="∏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⊗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sub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:r>
                  <a:rPr lang="zh-CN" altLang="en-US" sz="2400" dirty="0"/>
                  <a:t>其中，</a:t>
                </a:r>
                <a14:m>
                  <m:oMath xmlns:m="http://schemas.openxmlformats.org/officeDocument/2006/math">
                    <m: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𝛬</m:t>
                    </m:r>
                  </m:oMath>
                </a14:m>
                <a:r>
                  <a:rPr lang="zh-CN" altLang="en-US" sz="2400" dirty="0"/>
                  <a:t>为</a:t>
                </a:r>
                <a:r>
                  <a:rPr lang="en-US" altLang="zh-CN" sz="2400" dirty="0"/>
                  <a:t>R</a:t>
                </a:r>
                <a:r>
                  <a:rPr lang="zh-CN" altLang="en-US" sz="2400" dirty="0"/>
                  <a:t>维向量，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zh-CN" altLang="en-US" sz="2400" dirty="0"/>
                  <a:t>为对应于第</a:t>
                </a:r>
                <a:r>
                  <a:rPr lang="en-US" altLang="zh-CN" sz="2400" dirty="0"/>
                  <a:t>n</a:t>
                </a:r>
                <a:r>
                  <a:rPr lang="zh-CN" altLang="en-US" sz="2400" dirty="0"/>
                  <a:t>个指标的矩阵，由</a:t>
                </a:r>
                <a:r>
                  <a:rPr lang="en-US" altLang="zh-CN" sz="2400" dirty="0"/>
                  <a:t>R</a:t>
                </a:r>
                <a:r>
                  <a:rPr lang="zh-CN" altLang="en-US" sz="2400" dirty="0"/>
                  <a:t>个列向量组成。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93AF0D6-9A1F-42F5-AF58-27AE2F5C4A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789" y="1313688"/>
                <a:ext cx="10824890" cy="5256952"/>
              </a:xfrm>
              <a:prstGeom prst="rect">
                <a:avLst/>
              </a:prstGeom>
              <a:blipFill>
                <a:blip r:embed="rId2"/>
                <a:stretch>
                  <a:fillRect l="-901" t="-348" r="-3718" b="-3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7869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8C489663-A121-476E-BB8E-7810EE4C4D64}"/>
              </a:ext>
            </a:extLst>
          </p:cNvPr>
          <p:cNvSpPr txBox="1"/>
          <p:nvPr/>
        </p:nvSpPr>
        <p:spPr>
          <a:xfrm>
            <a:off x="827472" y="49715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2.5 </a:t>
            </a:r>
            <a:r>
              <a:rPr lang="zh-CN" altLang="en-US" sz="3200" dirty="0"/>
              <a:t>扩展：张量的</a:t>
            </a:r>
            <a:r>
              <a:rPr lang="en-US" altLang="zh-CN" sz="3200" dirty="0"/>
              <a:t>CP</a:t>
            </a:r>
            <a:r>
              <a:rPr lang="zh-CN" altLang="en-US" sz="3200" dirty="0"/>
              <a:t>分解与</a:t>
            </a:r>
            <a:r>
              <a:rPr lang="en-US" altLang="zh-CN" sz="3200" dirty="0"/>
              <a:t>CP</a:t>
            </a:r>
            <a:r>
              <a:rPr lang="zh-CN" altLang="en-US" sz="3200" dirty="0"/>
              <a:t>秩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2323ED2F-C07F-448A-B261-9ED86326DAF3}"/>
                  </a:ext>
                </a:extLst>
              </p:cNvPr>
              <p:cNvSpPr/>
              <p:nvPr/>
            </p:nvSpPr>
            <p:spPr>
              <a:xfrm>
                <a:off x="900385" y="1185250"/>
                <a:ext cx="10677525" cy="49027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进一步改写</a:t>
                </a:r>
                <a:r>
                  <a:rPr lang="en-US" altLang="zh-CN" sz="2400" dirty="0"/>
                  <a:t>CP</a:t>
                </a:r>
                <a:r>
                  <a:rPr lang="zh-CN" altLang="en-US" sz="2400" dirty="0"/>
                  <a:t>积的形式</a:t>
                </a:r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…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𝛬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nary>
                            <m:naryPr>
                              <m:chr m:val="∏"/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⊗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sub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…</m:t>
                                  </m:r>
                                </m:sub>
                              </m:sSub>
                            </m:e>
                          </m:nary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𝛬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nary>
                            <m:naryPr>
                              <m:chr m:val="∏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⊗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sub>
                                <m:sup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:r>
                  <a:rPr lang="zh-CN" altLang="en-US" sz="2400" dirty="0"/>
                  <a:t>其中，</a:t>
                </a: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zh-CN" altLang="en-US" sz="2400" dirty="0"/>
                  <a:t>为</a:t>
                </a:r>
                <a:r>
                  <a:rPr lang="en-US" altLang="zh-CN" sz="2400" dirty="0"/>
                  <a:t>(N+1)</a:t>
                </a:r>
                <a:r>
                  <a:rPr lang="zh-CN" altLang="en-US" sz="2400" dirty="0"/>
                  <a:t>阶</a:t>
                </a:r>
                <a:r>
                  <a:rPr lang="zh-CN" altLang="en-US" sz="2400" b="1" dirty="0">
                    <a:solidFill>
                      <a:srgbClr val="FF0000"/>
                    </a:solidFill>
                  </a:rPr>
                  <a:t>推广的超对角张量</a:t>
                </a:r>
                <a:r>
                  <a:rPr lang="zh-CN" altLang="en-US" sz="2400" dirty="0"/>
                  <a:t>（</a:t>
                </a:r>
                <a:r>
                  <a:rPr lang="en-US" altLang="zh-CN" sz="2400" dirty="0"/>
                  <a:t>N</a:t>
                </a:r>
                <a:r>
                  <a:rPr lang="zh-CN" altLang="en-US" sz="2400" dirty="0"/>
                  <a:t>为张量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sz="2400" dirty="0"/>
                  <a:t>的阶数），第一个指标的维数为</a:t>
                </a:r>
                <a:r>
                  <a:rPr lang="en-US" altLang="zh-CN" sz="2400" dirty="0"/>
                  <a:t>R</a:t>
                </a:r>
                <a:r>
                  <a:rPr lang="zh-CN" altLang="en-US" sz="2400" dirty="0"/>
                  <a:t>，其余指标的维数与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sz="2400" dirty="0"/>
                  <a:t>指标的维数相等。</a:t>
                </a:r>
                <a:endParaRPr lang="en-US" altLang="zh-CN" sz="2400" dirty="0"/>
              </a:p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推广的超对角张量</a:t>
                </a: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zh-CN" altLang="en-US" sz="2400" dirty="0"/>
                  <a:t>满足：对于任意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zh-CN" altLang="en-US" sz="2400" dirty="0"/>
                  <a:t>（逗号之前的指标），张量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400" i="1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…</m:t>
                        </m:r>
                      </m:sub>
                    </m:sSub>
                  </m:oMath>
                </a14:m>
                <a:r>
                  <a:rPr lang="zh-CN" altLang="en-US" sz="2400" dirty="0"/>
                  <a:t>满足</a:t>
                </a:r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…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1,  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当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=…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0,            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其它情况下</m:t>
                              </m:r>
                            </m:e>
                          </m:eqArr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∀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US" altLang="zh-CN" sz="2400" dirty="0"/>
              </a:p>
              <a:p>
                <a:pPr>
                  <a:spcAft>
                    <a:spcPts val="1600"/>
                  </a:spcAft>
                </a:pPr>
                <a:endParaRPr lang="en-US" altLang="zh-CN" sz="2400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2323ED2F-C07F-448A-B261-9ED86326DA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385" y="1185250"/>
                <a:ext cx="10677525" cy="4902752"/>
              </a:xfrm>
              <a:prstGeom prst="rect">
                <a:avLst/>
              </a:prstGeom>
              <a:blipFill>
                <a:blip r:embed="rId2"/>
                <a:stretch>
                  <a:fillRect l="-914" t="-870" r="-8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638980F6-C230-4AE4-BABC-A4048A782A1D}"/>
              </a:ext>
            </a:extLst>
          </p:cNvPr>
          <p:cNvSpPr txBox="1"/>
          <p:nvPr/>
        </p:nvSpPr>
        <p:spPr>
          <a:xfrm>
            <a:off x="4446204" y="6044326"/>
            <a:ext cx="2678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/>
              <a:t>三阶</a:t>
            </a:r>
            <a:r>
              <a:rPr lang="en-US" altLang="zh-CN" sz="2000" b="1" dirty="0"/>
              <a:t>CP</a:t>
            </a:r>
            <a:r>
              <a:rPr lang="zh-CN" altLang="en-US" sz="2000" b="1" dirty="0"/>
              <a:t>积的图形表示</a:t>
            </a:r>
            <a:r>
              <a:rPr lang="en-US" altLang="zh-CN" sz="2000" b="1" dirty="0"/>
              <a:t>: </a:t>
            </a:r>
            <a:endParaRPr lang="zh-CN" altLang="en-US" sz="2000" b="1" dirty="0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0FA8DC4-5DA1-44A4-9278-0D363E4A1D2A}"/>
              </a:ext>
            </a:extLst>
          </p:cNvPr>
          <p:cNvGrpSpPr/>
          <p:nvPr/>
        </p:nvGrpSpPr>
        <p:grpSpPr>
          <a:xfrm>
            <a:off x="7220056" y="5245379"/>
            <a:ext cx="3117390" cy="1612621"/>
            <a:chOff x="190606" y="4581952"/>
            <a:chExt cx="3117390" cy="1612621"/>
          </a:xfrm>
        </p:grpSpPr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C2AEB077-7F25-4805-B83A-4311B91703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33950" y="5632061"/>
              <a:ext cx="0" cy="3454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ECEF2426-DFBA-40D9-8B4C-4FD095C381FF}"/>
                </a:ext>
              </a:extLst>
            </p:cNvPr>
            <p:cNvGrpSpPr/>
            <p:nvPr/>
          </p:nvGrpSpPr>
          <p:grpSpPr>
            <a:xfrm>
              <a:off x="190606" y="5004789"/>
              <a:ext cx="999037" cy="694431"/>
              <a:chOff x="9307736" y="4309688"/>
              <a:chExt cx="999037" cy="694431"/>
            </a:xfrm>
          </p:grpSpPr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FB4F23AC-B82C-41C8-A749-00500E215E2A}"/>
                  </a:ext>
                </a:extLst>
              </p:cNvPr>
              <p:cNvCxnSpPr>
                <a:cxnSpLocks/>
                <a:stCxn id="9" idx="3"/>
              </p:cNvCxnSpPr>
              <p:nvPr/>
            </p:nvCxnSpPr>
            <p:spPr>
              <a:xfrm>
                <a:off x="9945367" y="4793239"/>
                <a:ext cx="361406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" name="矩形: 圆角 8">
                <a:extLst>
                  <a:ext uri="{FF2B5EF4-FFF2-40B4-BE49-F238E27FC236}">
                    <a16:creationId xmlns:a16="http://schemas.microsoft.com/office/drawing/2014/main" id="{A7E9D983-02F4-4E45-AF45-86C4C0FDD7CB}"/>
                  </a:ext>
                </a:extLst>
              </p:cNvPr>
              <p:cNvSpPr/>
              <p:nvPr/>
            </p:nvSpPr>
            <p:spPr>
              <a:xfrm>
                <a:off x="9669142" y="4655126"/>
                <a:ext cx="276225" cy="276225"/>
              </a:xfrm>
              <a:prstGeom prst="roundRect">
                <a:avLst/>
              </a:prstGeom>
              <a:solidFill>
                <a:srgbClr val="53DDBA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矩形 9">
                    <a:extLst>
                      <a:ext uri="{FF2B5EF4-FFF2-40B4-BE49-F238E27FC236}">
                        <a16:creationId xmlns:a16="http://schemas.microsoft.com/office/drawing/2014/main" id="{6F4C1328-8FD7-4C24-B603-B2DEE8D7723A}"/>
                      </a:ext>
                    </a:extLst>
                  </p:cNvPr>
                  <p:cNvSpPr/>
                  <p:nvPr/>
                </p:nvSpPr>
                <p:spPr>
                  <a:xfrm>
                    <a:off x="9612200" y="4634787"/>
                    <a:ext cx="390107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oMath>
                      </m:oMathPara>
                    </a14:m>
                    <a:endParaRPr lang="zh-CN" altLang="en-US" dirty="0"/>
                  </a:p>
                </p:txBody>
              </p:sp>
            </mc:Choice>
            <mc:Fallback xmlns="">
              <p:sp>
                <p:nvSpPr>
                  <p:cNvPr id="10" name="矩形 9">
                    <a:extLst>
                      <a:ext uri="{FF2B5EF4-FFF2-40B4-BE49-F238E27FC236}">
                        <a16:creationId xmlns:a16="http://schemas.microsoft.com/office/drawing/2014/main" id="{6F4C1328-8FD7-4C24-B603-B2DEE8D7723A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612200" y="4634787"/>
                    <a:ext cx="390107" cy="3693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B6B486F4-51EF-4CDE-87C4-ACBF47BCCF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07736" y="4793238"/>
                <a:ext cx="361406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C02F4ED9-C67A-4152-81BE-63A5FC90B1F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807254" y="4309688"/>
                <a:ext cx="0" cy="34543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C4A1D19B-CBD6-49CB-9DC7-9EC7BBF9D5CD}"/>
                </a:ext>
              </a:extLst>
            </p:cNvPr>
            <p:cNvCxnSpPr>
              <a:cxnSpLocks/>
            </p:cNvCxnSpPr>
            <p:nvPr/>
          </p:nvCxnSpPr>
          <p:spPr>
            <a:xfrm>
              <a:off x="2565233" y="5490118"/>
              <a:ext cx="63429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794A485F-AAE8-4AB6-876F-C73FCE88F305}"/>
                </a:ext>
              </a:extLst>
            </p:cNvPr>
            <p:cNvCxnSpPr>
              <a:cxnSpLocks/>
            </p:cNvCxnSpPr>
            <p:nvPr/>
          </p:nvCxnSpPr>
          <p:spPr>
            <a:xfrm>
              <a:off x="1654059" y="5490117"/>
              <a:ext cx="63494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D4138CF9-49CA-4941-B76A-AF3BF3C629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7120" y="4706904"/>
              <a:ext cx="0" cy="64510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BB5FE559-0A58-4949-AE95-BEAA8071CAD5}"/>
                </a:ext>
              </a:extLst>
            </p:cNvPr>
            <p:cNvSpPr/>
            <p:nvPr/>
          </p:nvSpPr>
          <p:spPr>
            <a:xfrm>
              <a:off x="2289008" y="4913899"/>
              <a:ext cx="276225" cy="2762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0940F916-0D4C-40A3-8085-9BE88D6159DA}"/>
                </a:ext>
              </a:extLst>
            </p:cNvPr>
            <p:cNvSpPr/>
            <p:nvPr/>
          </p:nvSpPr>
          <p:spPr>
            <a:xfrm>
              <a:off x="1832081" y="5352005"/>
              <a:ext cx="276225" cy="2762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5A7F9A49-03A4-41DB-8C82-0098E0D4B8B5}"/>
                </a:ext>
              </a:extLst>
            </p:cNvPr>
            <p:cNvSpPr/>
            <p:nvPr/>
          </p:nvSpPr>
          <p:spPr>
            <a:xfrm>
              <a:off x="2744269" y="5352005"/>
              <a:ext cx="276225" cy="2762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CD6C87F-4503-47EE-BDD0-391AAADC6594}"/>
                </a:ext>
              </a:extLst>
            </p:cNvPr>
            <p:cNvSpPr/>
            <p:nvPr/>
          </p:nvSpPr>
          <p:spPr>
            <a:xfrm>
              <a:off x="2250631" y="5293639"/>
              <a:ext cx="366639" cy="366639"/>
            </a:xfrm>
            <a:prstGeom prst="ellipse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886DAF88-503F-4A9B-BA34-CDDC1E9456F8}"/>
                    </a:ext>
                  </a:extLst>
                </p:cNvPr>
                <p:cNvSpPr/>
                <p:nvPr/>
              </p:nvSpPr>
              <p:spPr>
                <a:xfrm>
                  <a:off x="2244122" y="5299408"/>
                  <a:ext cx="379656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𝛿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886DAF88-503F-4A9B-BA34-CDDC1E9456F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44122" y="5299408"/>
                  <a:ext cx="379656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矩形 22">
                  <a:extLst>
                    <a:ext uri="{FF2B5EF4-FFF2-40B4-BE49-F238E27FC236}">
                      <a16:creationId xmlns:a16="http://schemas.microsoft.com/office/drawing/2014/main" id="{3F371F8D-DD77-4B4E-A166-5EAED322D0B6}"/>
                    </a:ext>
                  </a:extLst>
                </p:cNvPr>
                <p:cNvSpPr/>
                <p:nvPr/>
              </p:nvSpPr>
              <p:spPr>
                <a:xfrm>
                  <a:off x="2369012" y="4581952"/>
                  <a:ext cx="652551" cy="3808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(1)</m:t>
                            </m:r>
                          </m:sup>
                        </m:sSup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23" name="矩形 22">
                  <a:extLst>
                    <a:ext uri="{FF2B5EF4-FFF2-40B4-BE49-F238E27FC236}">
                      <a16:creationId xmlns:a16="http://schemas.microsoft.com/office/drawing/2014/main" id="{3F371F8D-DD77-4B4E-A166-5EAED322D0B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69012" y="4581952"/>
                  <a:ext cx="652551" cy="38081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EB68E66-9FD0-40A0-A1B9-4779DE11055D}"/>
                </a:ext>
              </a:extLst>
            </p:cNvPr>
            <p:cNvSpPr txBox="1"/>
            <p:nvPr/>
          </p:nvSpPr>
          <p:spPr>
            <a:xfrm>
              <a:off x="1237515" y="5145043"/>
              <a:ext cx="3593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=</a:t>
              </a:r>
              <a:endPara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0B4642E5-AAF1-4291-ADEF-DF62E359148C}"/>
                    </a:ext>
                  </a:extLst>
                </p:cNvPr>
                <p:cNvSpPr/>
                <p:nvPr/>
              </p:nvSpPr>
              <p:spPr>
                <a:xfrm>
                  <a:off x="2655445" y="5596690"/>
                  <a:ext cx="652551" cy="3808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(2)</m:t>
                            </m:r>
                          </m:sup>
                        </m:sSup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0B4642E5-AAF1-4291-ADEF-DF62E359148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55445" y="5596690"/>
                  <a:ext cx="652551" cy="38081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矩形 26">
                  <a:extLst>
                    <a:ext uri="{FF2B5EF4-FFF2-40B4-BE49-F238E27FC236}">
                      <a16:creationId xmlns:a16="http://schemas.microsoft.com/office/drawing/2014/main" id="{0197908C-1B39-436E-B2DE-8438E94F81AB}"/>
                    </a:ext>
                  </a:extLst>
                </p:cNvPr>
                <p:cNvSpPr/>
                <p:nvPr/>
              </p:nvSpPr>
              <p:spPr>
                <a:xfrm>
                  <a:off x="1557767" y="5640121"/>
                  <a:ext cx="652551" cy="3808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(0)</m:t>
                            </m:r>
                          </m:sup>
                        </m:sSup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27" name="矩形 26">
                  <a:extLst>
                    <a:ext uri="{FF2B5EF4-FFF2-40B4-BE49-F238E27FC236}">
                      <a16:creationId xmlns:a16="http://schemas.microsoft.com/office/drawing/2014/main" id="{0197908C-1B39-436E-B2DE-8438E94F81A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7767" y="5640121"/>
                  <a:ext cx="652551" cy="38081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A9921311-E310-402F-8705-BDC055D5AF13}"/>
                </a:ext>
              </a:extLst>
            </p:cNvPr>
            <p:cNvSpPr/>
            <p:nvPr/>
          </p:nvSpPr>
          <p:spPr>
            <a:xfrm>
              <a:off x="2355364" y="5912569"/>
              <a:ext cx="157172" cy="1571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矩形 30">
                  <a:extLst>
                    <a:ext uri="{FF2B5EF4-FFF2-40B4-BE49-F238E27FC236}">
                      <a16:creationId xmlns:a16="http://schemas.microsoft.com/office/drawing/2014/main" id="{99860332-2DEA-4D87-9190-3C55F35BB73D}"/>
                    </a:ext>
                  </a:extLst>
                </p:cNvPr>
                <p:cNvSpPr/>
                <p:nvPr/>
              </p:nvSpPr>
              <p:spPr>
                <a:xfrm>
                  <a:off x="2427120" y="5825241"/>
                  <a:ext cx="39594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l-GR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𝛬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31" name="矩形 30">
                  <a:extLst>
                    <a:ext uri="{FF2B5EF4-FFF2-40B4-BE49-F238E27FC236}">
                      <a16:creationId xmlns:a16="http://schemas.microsoft.com/office/drawing/2014/main" id="{99860332-2DEA-4D87-9190-3C55F35BB73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27120" y="5825241"/>
                  <a:ext cx="395941" cy="3693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938599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8C489663-A121-476E-BB8E-7810EE4C4D64}"/>
              </a:ext>
            </a:extLst>
          </p:cNvPr>
          <p:cNvSpPr txBox="1"/>
          <p:nvPr/>
        </p:nvSpPr>
        <p:spPr>
          <a:xfrm>
            <a:off x="827472" y="49715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2.5 </a:t>
            </a:r>
            <a:r>
              <a:rPr lang="zh-CN" altLang="en-US" sz="3200" dirty="0"/>
              <a:t>扩展：张量的</a:t>
            </a:r>
            <a:r>
              <a:rPr lang="en-US" altLang="zh-CN" sz="3200" dirty="0"/>
              <a:t>CP</a:t>
            </a:r>
            <a:r>
              <a:rPr lang="zh-CN" altLang="en-US" sz="3200" dirty="0"/>
              <a:t>分解与</a:t>
            </a:r>
            <a:r>
              <a:rPr lang="en-US" altLang="zh-CN" sz="3200" dirty="0"/>
              <a:t>CP</a:t>
            </a:r>
            <a:r>
              <a:rPr lang="zh-CN" altLang="en-US" sz="3200" dirty="0"/>
              <a:t>秩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93AF0D6-9A1F-42F5-AF58-27AE2F5C4A69}"/>
                  </a:ext>
                </a:extLst>
              </p:cNvPr>
              <p:cNvSpPr/>
              <p:nvPr/>
            </p:nvSpPr>
            <p:spPr>
              <a:xfrm>
                <a:off x="827472" y="1299550"/>
                <a:ext cx="10531697" cy="17356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定义</a:t>
                </a:r>
                <a:r>
                  <a:rPr lang="en-US" altLang="zh-CN" sz="2400" b="1" dirty="0">
                    <a:solidFill>
                      <a:srgbClr val="FF0000"/>
                    </a:solidFill>
                  </a:rPr>
                  <a:t>CP</a:t>
                </a:r>
                <a:r>
                  <a:rPr lang="zh-CN" altLang="en-US" sz="2400" b="1" dirty="0">
                    <a:solidFill>
                      <a:srgbClr val="FF0000"/>
                    </a:solidFill>
                  </a:rPr>
                  <a:t>分解</a:t>
                </a:r>
                <a:r>
                  <a:rPr lang="zh-CN" altLang="en-US" sz="2400" dirty="0"/>
                  <a:t>：给定张量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/>
                  <a:t>，求解</a:t>
                </a:r>
                <a14:m>
                  <m:oMath xmlns:m="http://schemas.openxmlformats.org/officeDocument/2006/math">
                    <m: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𝛬</m:t>
                    </m:r>
                    <m:r>
                      <a:rPr lang="el-GR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/>
                  <a:t>和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400" dirty="0"/>
                  <a:t>，满足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…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𝛬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nary>
                          <m:naryPr>
                            <m:chr m:val="∏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⊗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𝑟</m:t>
                                </m:r>
                                <m:sSub>
                                  <m:sSubPr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sub>
                              <m:sup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sup>
                            </m:sSubSup>
                          </m:e>
                        </m:nary>
                      </m:e>
                    </m:nary>
                  </m:oMath>
                </a14:m>
                <a:endParaRPr lang="en-US" altLang="zh-CN" sz="2400" dirty="0"/>
              </a:p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定义</a:t>
                </a:r>
                <a:r>
                  <a:rPr lang="en-US" altLang="zh-CN" sz="2400" b="1" dirty="0">
                    <a:solidFill>
                      <a:srgbClr val="FF0000"/>
                    </a:solidFill>
                  </a:rPr>
                  <a:t>CP</a:t>
                </a:r>
                <a:r>
                  <a:rPr lang="zh-CN" altLang="en-US" sz="2400" b="1" dirty="0">
                    <a:solidFill>
                      <a:srgbClr val="FF0000"/>
                    </a:solidFill>
                  </a:rPr>
                  <a:t>秩</a:t>
                </a:r>
                <a:r>
                  <a:rPr lang="zh-CN" altLang="en-US" sz="2400" dirty="0"/>
                  <a:t>：使得</a:t>
                </a:r>
                <a:r>
                  <a:rPr lang="en-US" altLang="zh-CN" sz="2400" dirty="0"/>
                  <a:t>CP</a:t>
                </a:r>
                <a:r>
                  <a:rPr lang="zh-CN" altLang="en-US" sz="2400" dirty="0"/>
                  <a:t>分解严格成立的最小的</a:t>
                </a:r>
                <a:r>
                  <a:rPr lang="en-US" altLang="zh-CN" sz="2400" dirty="0"/>
                  <a:t>R</a:t>
                </a:r>
                <a:r>
                  <a:rPr lang="zh-CN" altLang="en-US" sz="2400" dirty="0"/>
                  <a:t>取值</a:t>
                </a:r>
                <a:endParaRPr lang="en-US" altLang="zh-CN" sz="2400" dirty="0"/>
              </a:p>
              <a:p>
                <a:pPr marL="342900" indent="-3429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定义</a:t>
                </a:r>
                <a:r>
                  <a:rPr lang="en-US" altLang="zh-CN" sz="2400" b="1" dirty="0">
                    <a:solidFill>
                      <a:srgbClr val="FF0000"/>
                    </a:solidFill>
                  </a:rPr>
                  <a:t>CP</a:t>
                </a:r>
                <a:r>
                  <a:rPr lang="zh-CN" altLang="en-US" sz="2400" b="1" dirty="0">
                    <a:solidFill>
                      <a:srgbClr val="FF0000"/>
                    </a:solidFill>
                  </a:rPr>
                  <a:t>低秩近似</a:t>
                </a:r>
                <a:r>
                  <a:rPr lang="zh-CN" altLang="en-US" sz="2400" dirty="0"/>
                  <a:t>：给定</a:t>
                </a:r>
                <a:r>
                  <a:rPr lang="en-US" altLang="zh-CN" sz="2400" dirty="0"/>
                  <a:t>R</a:t>
                </a:r>
                <a:r>
                  <a:rPr lang="zh-CN" altLang="en-US" sz="2400" dirty="0"/>
                  <a:t>，使得</a:t>
                </a:r>
                <a:r>
                  <a:rPr lang="en-US" altLang="zh-CN" sz="2400" dirty="0"/>
                  <a:t>CP</a:t>
                </a:r>
                <a:r>
                  <a:rPr lang="zh-CN" altLang="en-US" sz="2400" dirty="0"/>
                  <a:t>分解式中左右之间的范数极小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93AF0D6-9A1F-42F5-AF58-27AE2F5C4A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472" y="1299550"/>
                <a:ext cx="10531697" cy="1735668"/>
              </a:xfrm>
              <a:prstGeom prst="rect">
                <a:avLst/>
              </a:prstGeom>
              <a:blipFill>
                <a:blip r:embed="rId2"/>
                <a:stretch>
                  <a:fillRect l="-811" b="-73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组合 5">
            <a:extLst>
              <a:ext uri="{FF2B5EF4-FFF2-40B4-BE49-F238E27FC236}">
                <a16:creationId xmlns:a16="http://schemas.microsoft.com/office/drawing/2014/main" id="{08371C74-A2BC-49D6-95C9-5189363D65B6}"/>
              </a:ext>
            </a:extLst>
          </p:cNvPr>
          <p:cNvGrpSpPr/>
          <p:nvPr/>
        </p:nvGrpSpPr>
        <p:grpSpPr>
          <a:xfrm>
            <a:off x="8374470" y="5159654"/>
            <a:ext cx="3117390" cy="1612621"/>
            <a:chOff x="190606" y="4581952"/>
            <a:chExt cx="3117390" cy="1612621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1F508005-2AFB-4996-99B6-4B7BA7CB0B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33950" y="5632061"/>
              <a:ext cx="0" cy="3454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9605E396-2A32-49FE-8840-CE70FAAD9F76}"/>
                </a:ext>
              </a:extLst>
            </p:cNvPr>
            <p:cNvGrpSpPr/>
            <p:nvPr/>
          </p:nvGrpSpPr>
          <p:grpSpPr>
            <a:xfrm>
              <a:off x="190606" y="5004789"/>
              <a:ext cx="999037" cy="694431"/>
              <a:chOff x="9307736" y="4309688"/>
              <a:chExt cx="999037" cy="694431"/>
            </a:xfrm>
          </p:grpSpPr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939B3289-00AA-43A0-A14A-E2249557FEDB}"/>
                  </a:ext>
                </a:extLst>
              </p:cNvPr>
              <p:cNvCxnSpPr>
                <a:cxnSpLocks/>
                <a:stCxn id="25" idx="3"/>
              </p:cNvCxnSpPr>
              <p:nvPr/>
            </p:nvCxnSpPr>
            <p:spPr>
              <a:xfrm>
                <a:off x="9945367" y="4793239"/>
                <a:ext cx="361406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矩形: 圆角 24">
                <a:extLst>
                  <a:ext uri="{FF2B5EF4-FFF2-40B4-BE49-F238E27FC236}">
                    <a16:creationId xmlns:a16="http://schemas.microsoft.com/office/drawing/2014/main" id="{F5A1205A-D102-4AA7-B92A-4A2241FE5C52}"/>
                  </a:ext>
                </a:extLst>
              </p:cNvPr>
              <p:cNvSpPr/>
              <p:nvPr/>
            </p:nvSpPr>
            <p:spPr>
              <a:xfrm>
                <a:off x="9669142" y="4655126"/>
                <a:ext cx="276225" cy="276225"/>
              </a:xfrm>
              <a:prstGeom prst="roundRect">
                <a:avLst/>
              </a:prstGeom>
              <a:solidFill>
                <a:srgbClr val="53DDBA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6" name="矩形 25">
                    <a:extLst>
                      <a:ext uri="{FF2B5EF4-FFF2-40B4-BE49-F238E27FC236}">
                        <a16:creationId xmlns:a16="http://schemas.microsoft.com/office/drawing/2014/main" id="{82556625-A251-455D-A3B2-B94741E9E95B}"/>
                      </a:ext>
                    </a:extLst>
                  </p:cNvPr>
                  <p:cNvSpPr/>
                  <p:nvPr/>
                </p:nvSpPr>
                <p:spPr>
                  <a:xfrm>
                    <a:off x="9612200" y="4634787"/>
                    <a:ext cx="390107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oMath>
                      </m:oMathPara>
                    </a14:m>
                    <a:endParaRPr lang="zh-CN" altLang="en-US" dirty="0"/>
                  </a:p>
                </p:txBody>
              </p:sp>
            </mc:Choice>
            <mc:Fallback xmlns="">
              <p:sp>
                <p:nvSpPr>
                  <p:cNvPr id="26" name="矩形 25">
                    <a:extLst>
                      <a:ext uri="{FF2B5EF4-FFF2-40B4-BE49-F238E27FC236}">
                        <a16:creationId xmlns:a16="http://schemas.microsoft.com/office/drawing/2014/main" id="{82556625-A251-455D-A3B2-B94741E9E95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612200" y="4634787"/>
                    <a:ext cx="390107" cy="3693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024AF740-D5A3-4088-BE76-5C18523ABB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07736" y="4793238"/>
                <a:ext cx="361406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AA25F1E8-3BDC-4CB5-B277-0CE85729C0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807254" y="4309688"/>
                <a:ext cx="0" cy="34543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0ABFB8CC-0D5B-40AE-877E-813E9CD32ED0}"/>
                </a:ext>
              </a:extLst>
            </p:cNvPr>
            <p:cNvCxnSpPr>
              <a:cxnSpLocks/>
            </p:cNvCxnSpPr>
            <p:nvPr/>
          </p:nvCxnSpPr>
          <p:spPr>
            <a:xfrm>
              <a:off x="2565233" y="5490118"/>
              <a:ext cx="63429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CB3D25A-CE04-4509-9D38-27F771158E1C}"/>
                </a:ext>
              </a:extLst>
            </p:cNvPr>
            <p:cNvCxnSpPr>
              <a:cxnSpLocks/>
            </p:cNvCxnSpPr>
            <p:nvPr/>
          </p:nvCxnSpPr>
          <p:spPr>
            <a:xfrm>
              <a:off x="1654059" y="5490117"/>
              <a:ext cx="63494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25A53F85-6CDC-4A68-AB84-CCD03C4545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7120" y="4706904"/>
              <a:ext cx="0" cy="64510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8AE016B4-E5DB-4B06-8EA6-085A650420CC}"/>
                </a:ext>
              </a:extLst>
            </p:cNvPr>
            <p:cNvSpPr/>
            <p:nvPr/>
          </p:nvSpPr>
          <p:spPr>
            <a:xfrm>
              <a:off x="2289008" y="4913899"/>
              <a:ext cx="276225" cy="2762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C7A49FB8-543E-4D7C-A829-C3329232E15F}"/>
                </a:ext>
              </a:extLst>
            </p:cNvPr>
            <p:cNvSpPr/>
            <p:nvPr/>
          </p:nvSpPr>
          <p:spPr>
            <a:xfrm>
              <a:off x="1832081" y="5352005"/>
              <a:ext cx="276225" cy="2762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CF188E30-9B01-4F34-89BD-CBEEBEF8E68B}"/>
                </a:ext>
              </a:extLst>
            </p:cNvPr>
            <p:cNvSpPr/>
            <p:nvPr/>
          </p:nvSpPr>
          <p:spPr>
            <a:xfrm>
              <a:off x="2744269" y="5352005"/>
              <a:ext cx="276225" cy="2762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E40B3C67-65EC-4632-B698-E4F3AB929FF9}"/>
                </a:ext>
              </a:extLst>
            </p:cNvPr>
            <p:cNvSpPr/>
            <p:nvPr/>
          </p:nvSpPr>
          <p:spPr>
            <a:xfrm>
              <a:off x="2250631" y="5293639"/>
              <a:ext cx="366639" cy="366639"/>
            </a:xfrm>
            <a:prstGeom prst="ellipse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99272BF2-057A-4C8F-968B-72534E22F330}"/>
                    </a:ext>
                  </a:extLst>
                </p:cNvPr>
                <p:cNvSpPr/>
                <p:nvPr/>
              </p:nvSpPr>
              <p:spPr>
                <a:xfrm>
                  <a:off x="2244122" y="5299408"/>
                  <a:ext cx="379656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𝛿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99272BF2-057A-4C8F-968B-72534E22F33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44122" y="5299408"/>
                  <a:ext cx="379656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67AA750D-658B-43DC-96CC-30DCF48AF89C}"/>
                    </a:ext>
                  </a:extLst>
                </p:cNvPr>
                <p:cNvSpPr/>
                <p:nvPr/>
              </p:nvSpPr>
              <p:spPr>
                <a:xfrm>
                  <a:off x="2369012" y="4581952"/>
                  <a:ext cx="652551" cy="3808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(1)</m:t>
                            </m:r>
                          </m:sup>
                        </m:sSup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67AA750D-658B-43DC-96CC-30DCF48AF89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69012" y="4581952"/>
                  <a:ext cx="652551" cy="38081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F760B7D-EB4F-4C0A-8930-ECC6594D7632}"/>
                </a:ext>
              </a:extLst>
            </p:cNvPr>
            <p:cNvSpPr txBox="1"/>
            <p:nvPr/>
          </p:nvSpPr>
          <p:spPr>
            <a:xfrm>
              <a:off x="1237515" y="5145043"/>
              <a:ext cx="3593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=</a:t>
              </a:r>
              <a:endPara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id="{818DB101-2392-4961-ADD1-243D5B1D2112}"/>
                    </a:ext>
                  </a:extLst>
                </p:cNvPr>
                <p:cNvSpPr/>
                <p:nvPr/>
              </p:nvSpPr>
              <p:spPr>
                <a:xfrm>
                  <a:off x="2655445" y="5596690"/>
                  <a:ext cx="652551" cy="3808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(2)</m:t>
                            </m:r>
                          </m:sup>
                        </m:sSup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id="{818DB101-2392-4961-ADD1-243D5B1D211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55445" y="5596690"/>
                  <a:ext cx="652551" cy="38081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B41652E4-1A6A-4201-8D91-73BE053426A9}"/>
                    </a:ext>
                  </a:extLst>
                </p:cNvPr>
                <p:cNvSpPr/>
                <p:nvPr/>
              </p:nvSpPr>
              <p:spPr>
                <a:xfrm>
                  <a:off x="1557767" y="5640121"/>
                  <a:ext cx="652551" cy="3808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(0)</m:t>
                            </m:r>
                          </m:sup>
                        </m:sSup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B41652E4-1A6A-4201-8D91-73BE053426A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7767" y="5640121"/>
                  <a:ext cx="652551" cy="38081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010D4B32-0510-4961-86C7-0D1497D9F833}"/>
                </a:ext>
              </a:extLst>
            </p:cNvPr>
            <p:cNvSpPr/>
            <p:nvPr/>
          </p:nvSpPr>
          <p:spPr>
            <a:xfrm>
              <a:off x="2355364" y="5912569"/>
              <a:ext cx="157172" cy="1571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矩形 22">
                  <a:extLst>
                    <a:ext uri="{FF2B5EF4-FFF2-40B4-BE49-F238E27FC236}">
                      <a16:creationId xmlns:a16="http://schemas.microsoft.com/office/drawing/2014/main" id="{D5B20388-F0FF-4801-8F52-C292A2DD672A}"/>
                    </a:ext>
                  </a:extLst>
                </p:cNvPr>
                <p:cNvSpPr/>
                <p:nvPr/>
              </p:nvSpPr>
              <p:spPr>
                <a:xfrm>
                  <a:off x="2427120" y="5825241"/>
                  <a:ext cx="39594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l-GR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𝛬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23" name="矩形 22">
                  <a:extLst>
                    <a:ext uri="{FF2B5EF4-FFF2-40B4-BE49-F238E27FC236}">
                      <a16:creationId xmlns:a16="http://schemas.microsoft.com/office/drawing/2014/main" id="{D5B20388-F0FF-4801-8F52-C292A2DD67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27120" y="5825241"/>
                  <a:ext cx="395941" cy="3693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B9043127-FBA1-4892-9680-D8176B68E8F0}"/>
                  </a:ext>
                </a:extLst>
              </p:cNvPr>
              <p:cNvSpPr/>
              <p:nvPr/>
            </p:nvSpPr>
            <p:spPr>
              <a:xfrm>
                <a:off x="827472" y="3327486"/>
                <a:ext cx="10677525" cy="26366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000"/>
                  </a:spcAft>
                </a:pPr>
                <a:r>
                  <a:rPr lang="en-US" altLang="zh-CN" sz="2200" b="1" dirty="0"/>
                  <a:t>CP</a:t>
                </a:r>
                <a:r>
                  <a:rPr lang="zh-CN" altLang="en-US" sz="2200" b="1" dirty="0"/>
                  <a:t>分解还存在尚未解决的关键科学问题：</a:t>
                </a:r>
                <a:endParaRPr lang="en-US" altLang="zh-CN" sz="2200" b="1" dirty="0"/>
              </a:p>
              <a:p>
                <a:pPr marL="342900" indent="-342900">
                  <a:spcAft>
                    <a:spcPts val="1000"/>
                  </a:spcAft>
                  <a:buFontTx/>
                  <a:buChar char="-"/>
                </a:pPr>
                <a:r>
                  <a:rPr lang="zh-CN" altLang="en-US" sz="2200" dirty="0"/>
                  <a:t>计算任意给定张量的</a:t>
                </a:r>
                <a:r>
                  <a:rPr lang="en-US" altLang="zh-CN" sz="2200" dirty="0"/>
                  <a:t>CP</a:t>
                </a:r>
                <a:r>
                  <a:rPr lang="zh-CN" altLang="en-US" sz="2200" dirty="0"/>
                  <a:t>秩是一个</a:t>
                </a:r>
                <a:r>
                  <a:rPr lang="en-US" altLang="zh-CN" sz="2200" dirty="0"/>
                  <a:t>NP</a:t>
                </a:r>
                <a:r>
                  <a:rPr lang="zh-CN" altLang="en-US" sz="2200" dirty="0"/>
                  <a:t>难问题；</a:t>
                </a:r>
                <a:endParaRPr lang="en-US" altLang="zh-CN" sz="2200" dirty="0"/>
              </a:p>
              <a:p>
                <a:pPr marL="342900" indent="-342900">
                  <a:spcAft>
                    <a:spcPts val="1000"/>
                  </a:spcAft>
                  <a:buFontTx/>
                  <a:buChar char="-"/>
                </a:pPr>
                <a:r>
                  <a:rPr lang="zh-CN" altLang="en-US" sz="2200" dirty="0"/>
                  <a:t>目前存在多种</a:t>
                </a:r>
                <a:r>
                  <a:rPr lang="en-US" altLang="zh-CN" sz="2200" dirty="0"/>
                  <a:t>CP</a:t>
                </a:r>
                <a:r>
                  <a:rPr lang="zh-CN" altLang="en-US" sz="2200" dirty="0"/>
                  <a:t>低秩近似的算法，但是都无法保证获得的近似是最优的；</a:t>
                </a:r>
                <a:endParaRPr lang="en-US" altLang="zh-CN" sz="2200" dirty="0"/>
              </a:p>
              <a:p>
                <a:pPr marL="342900" indent="-342900">
                  <a:spcAft>
                    <a:spcPts val="1000"/>
                  </a:spcAft>
                  <a:buFontTx/>
                  <a:buChar char="-"/>
                </a:pPr>
                <a:r>
                  <a:rPr lang="zh-CN" altLang="en-US" sz="2200" dirty="0"/>
                  <a:t>当取</a:t>
                </a:r>
                <a:r>
                  <a:rPr lang="en-US" altLang="zh-CN" sz="2200" dirty="0"/>
                  <a:t>R=1</a:t>
                </a:r>
                <a:r>
                  <a:rPr lang="zh-CN" altLang="en-US" sz="2200" dirty="0"/>
                  <a:t>时，</a:t>
                </a:r>
                <a:r>
                  <a:rPr lang="en-US" altLang="zh-CN" sz="2200" dirty="0"/>
                  <a:t>CP</a:t>
                </a:r>
                <a:r>
                  <a:rPr lang="zh-CN" altLang="en-US" sz="2200" dirty="0"/>
                  <a:t>分解退化成</a:t>
                </a:r>
                <a:r>
                  <a:rPr lang="en-US" altLang="zh-CN" sz="2200" dirty="0"/>
                  <a:t>rank-1</a:t>
                </a:r>
                <a:r>
                  <a:rPr lang="zh-CN" altLang="en-US" sz="2200" dirty="0"/>
                  <a:t>分解；但</a:t>
                </a:r>
                <a:r>
                  <a:rPr lang="en-US" altLang="zh-CN" sz="2200" dirty="0"/>
                  <a:t>CP</a:t>
                </a:r>
                <a:r>
                  <a:rPr lang="zh-CN" altLang="en-US" sz="2200" dirty="0"/>
                  <a:t>分解中贡献最大的项（如</a:t>
                </a:r>
                <a14:m>
                  <m:oMath xmlns:m="http://schemas.openxmlformats.org/officeDocument/2006/math">
                    <m:r>
                      <a:rPr lang="el-GR" altLang="zh-CN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𝛬</m:t>
                    </m:r>
                    <m:r>
                      <a:rPr lang="el-GR" altLang="zh-CN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2200" dirty="0"/>
                  <a:t>绝对值最大的元素对应的</a:t>
                </a:r>
                <a:r>
                  <a:rPr lang="en-US" altLang="zh-CN" sz="2200" dirty="0"/>
                  <a:t>rank-1</a:t>
                </a:r>
                <a:r>
                  <a:rPr lang="zh-CN" altLang="en-US" sz="2200" dirty="0"/>
                  <a:t>张量）不一定对应于</a:t>
                </a:r>
                <a:r>
                  <a:rPr lang="en-US" altLang="zh-CN" sz="2200" dirty="0"/>
                  <a:t>rank-1</a:t>
                </a:r>
                <a:r>
                  <a:rPr lang="zh-CN" altLang="en-US" sz="2200" dirty="0"/>
                  <a:t>分解所得的张量。</a:t>
                </a:r>
                <a:endParaRPr lang="en-US" altLang="zh-CN" sz="2200" dirty="0"/>
              </a:p>
              <a:p>
                <a:pPr marL="342900" indent="-342900">
                  <a:spcAft>
                    <a:spcPts val="1000"/>
                  </a:spcAft>
                  <a:buFontTx/>
                  <a:buChar char="-"/>
                </a:pPr>
                <a:endParaRPr lang="en-US" altLang="zh-CN" sz="2200" dirty="0"/>
              </a:p>
            </p:txBody>
          </p:sp>
        </mc:Choice>
        <mc:Fallback xmlns=""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B9043127-FBA1-4892-9680-D8176B68E8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472" y="3327486"/>
                <a:ext cx="10677525" cy="2636619"/>
              </a:xfrm>
              <a:prstGeom prst="rect">
                <a:avLst/>
              </a:prstGeom>
              <a:blipFill>
                <a:blip r:embed="rId9"/>
                <a:stretch>
                  <a:fillRect l="-742" t="-13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0554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576E8E02-96D0-449C-9937-4C32E88ED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450" y="717550"/>
            <a:ext cx="10515600" cy="1325563"/>
          </a:xfrm>
        </p:spPr>
        <p:txBody>
          <a:bodyPr/>
          <a:lstStyle/>
          <a:p>
            <a:r>
              <a:rPr lang="zh-CN" altLang="en-US" b="1" dirty="0"/>
              <a:t>课前准备</a:t>
            </a:r>
            <a:endParaRPr lang="en-US" altLang="zh-CN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918E7EA-D63C-422C-BA6C-04695D136045}"/>
              </a:ext>
            </a:extLst>
          </p:cNvPr>
          <p:cNvSpPr txBox="1"/>
          <p:nvPr/>
        </p:nvSpPr>
        <p:spPr>
          <a:xfrm>
            <a:off x="1171573" y="2673449"/>
            <a:ext cx="10515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lphaLcPeriod"/>
            </a:pPr>
            <a:r>
              <a:rPr lang="zh-CN" altLang="en-US" sz="3200" dirty="0"/>
              <a:t>安装</a:t>
            </a:r>
            <a:r>
              <a:rPr lang="en-US" altLang="zh-CN" sz="3200" dirty="0"/>
              <a:t>Anaconda</a:t>
            </a:r>
            <a:r>
              <a:rPr lang="zh-CN" altLang="en-US" sz="3200" dirty="0"/>
              <a:t>与</a:t>
            </a:r>
            <a:r>
              <a:rPr lang="en-US" altLang="zh-CN" sz="3200" dirty="0"/>
              <a:t>python</a:t>
            </a:r>
            <a:r>
              <a:rPr lang="zh-CN" altLang="en-US" sz="3200" dirty="0"/>
              <a:t>，并安装</a:t>
            </a:r>
            <a:r>
              <a:rPr lang="en-US" altLang="zh-CN" sz="3200" dirty="0" err="1"/>
              <a:t>numpy</a:t>
            </a:r>
            <a:r>
              <a:rPr lang="zh-CN" altLang="en-US" sz="3200" dirty="0"/>
              <a:t>与</a:t>
            </a:r>
            <a:r>
              <a:rPr lang="en-US" altLang="zh-CN" sz="3200" dirty="0"/>
              <a:t>pytorch</a:t>
            </a:r>
            <a:r>
              <a:rPr lang="zh-CN" altLang="en-US" sz="3200" dirty="0"/>
              <a:t>；</a:t>
            </a:r>
            <a:endParaRPr lang="en-US" altLang="zh-CN" sz="3200" dirty="0"/>
          </a:p>
          <a:p>
            <a:pPr marL="514350" indent="-514350">
              <a:buAutoNum type="alphaLcPeriod"/>
            </a:pPr>
            <a:r>
              <a:rPr lang="zh-CN" altLang="en-US" sz="3200" dirty="0"/>
              <a:t>安装编辑器</a:t>
            </a:r>
            <a:r>
              <a:rPr lang="en-US" altLang="zh-CN" sz="3200" dirty="0" err="1"/>
              <a:t>Pycharm</a:t>
            </a:r>
            <a:r>
              <a:rPr lang="zh-CN" altLang="en-US" sz="3200" dirty="0"/>
              <a:t>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7A2562D-AE01-43AA-BE40-F1926BAFD9C6}"/>
              </a:ext>
            </a:extLst>
          </p:cNvPr>
          <p:cNvSpPr txBox="1"/>
          <p:nvPr/>
        </p:nvSpPr>
        <p:spPr>
          <a:xfrm>
            <a:off x="1762125" y="3965049"/>
            <a:ext cx="83153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注：</a:t>
            </a:r>
            <a:endParaRPr lang="en-US" altLang="zh-CN" sz="2400" b="1" dirty="0"/>
          </a:p>
          <a:p>
            <a:pPr marL="457200" indent="-457200">
              <a:buFontTx/>
              <a:buChar char="-"/>
            </a:pPr>
            <a:r>
              <a:rPr lang="zh-CN" altLang="en-US" sz="2400" dirty="0"/>
              <a:t>可使用除</a:t>
            </a:r>
            <a:r>
              <a:rPr lang="en-US" altLang="zh-CN" sz="2400" dirty="0"/>
              <a:t>Anaconda</a:t>
            </a:r>
            <a:r>
              <a:rPr lang="zh-CN" altLang="en-US" sz="2400" dirty="0"/>
              <a:t>之外的方式安装与配置</a:t>
            </a:r>
            <a:r>
              <a:rPr lang="en-US" altLang="zh-CN" sz="2400" dirty="0"/>
              <a:t>python</a:t>
            </a:r>
          </a:p>
          <a:p>
            <a:pPr marL="457200" indent="-457200">
              <a:buFontTx/>
              <a:buChar char="-"/>
            </a:pPr>
            <a:r>
              <a:rPr lang="zh-CN" altLang="en-US" sz="2400" dirty="0"/>
              <a:t>可使用其它编辑器软件</a:t>
            </a:r>
            <a:endParaRPr lang="en-US" altLang="zh-CN" sz="2400" dirty="0"/>
          </a:p>
          <a:p>
            <a:pPr marL="457200" indent="-457200">
              <a:buFontTx/>
              <a:buChar char="-"/>
            </a:pPr>
            <a:r>
              <a:rPr lang="zh-CN" altLang="en-US" sz="2400" dirty="0"/>
              <a:t>如果设备有英伟达独立显卡，安装</a:t>
            </a:r>
            <a:r>
              <a:rPr lang="en-US" altLang="zh-CN" sz="2400" dirty="0"/>
              <a:t>GPU</a:t>
            </a:r>
            <a:r>
              <a:rPr lang="zh-CN" altLang="en-US" sz="2400" dirty="0"/>
              <a:t>版本的</a:t>
            </a:r>
            <a:r>
              <a:rPr lang="en-US" altLang="zh-CN" sz="2400" dirty="0"/>
              <a:t>pytorch</a:t>
            </a:r>
            <a:r>
              <a:rPr lang="zh-CN" altLang="en-US" sz="2400" dirty="0"/>
              <a:t>；如果没有，则安装</a:t>
            </a:r>
            <a:r>
              <a:rPr lang="en-US" altLang="zh-CN" sz="2400" dirty="0"/>
              <a:t>CPU</a:t>
            </a:r>
            <a:r>
              <a:rPr lang="zh-CN" altLang="en-US" sz="2400" dirty="0"/>
              <a:t>版本的</a:t>
            </a:r>
            <a:r>
              <a:rPr lang="en-US" altLang="zh-CN" sz="2400" dirty="0"/>
              <a:t>pytorch</a:t>
            </a:r>
          </a:p>
          <a:p>
            <a:pPr marL="457200" indent="-457200">
              <a:buFontTx/>
              <a:buChar char="-"/>
            </a:pPr>
            <a:r>
              <a:rPr lang="zh-CN" altLang="en-US" sz="2400" dirty="0"/>
              <a:t>课程配套程序建议使用</a:t>
            </a:r>
            <a:r>
              <a:rPr lang="en-US" altLang="zh-CN" sz="2400" dirty="0" err="1"/>
              <a:t>Jupyter</a:t>
            </a:r>
            <a:r>
              <a:rPr lang="en-US" altLang="zh-CN" sz="2400" dirty="0"/>
              <a:t> notebook</a:t>
            </a:r>
            <a:r>
              <a:rPr lang="zh-CN" altLang="en-US" sz="2400" dirty="0"/>
              <a:t>打开；如果使用</a:t>
            </a:r>
            <a:r>
              <a:rPr lang="en-US" altLang="zh-CN" sz="2400" dirty="0"/>
              <a:t>Anaconda</a:t>
            </a:r>
            <a:r>
              <a:rPr lang="zh-CN" altLang="en-US" sz="2400" dirty="0"/>
              <a:t>安装，则自带了</a:t>
            </a:r>
            <a:r>
              <a:rPr lang="en-US" altLang="zh-CN" sz="2400" dirty="0" err="1"/>
              <a:t>Jupyter</a:t>
            </a:r>
            <a:r>
              <a:rPr lang="en-US" altLang="zh-CN" sz="2400" dirty="0"/>
              <a:t> notebook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62E9679-33E4-4BE3-92B8-B04B1F734270}"/>
              </a:ext>
            </a:extLst>
          </p:cNvPr>
          <p:cNvSpPr/>
          <p:nvPr/>
        </p:nvSpPr>
        <p:spPr>
          <a:xfrm>
            <a:off x="4362450" y="150743"/>
            <a:ext cx="7629525" cy="230832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b="1" dirty="0"/>
              <a:t>课程资料下载地址</a:t>
            </a:r>
            <a:r>
              <a:rPr lang="zh-CN" altLang="en-US" dirty="0"/>
              <a:t>：</a:t>
            </a:r>
            <a:r>
              <a:rPr lang="zh-CN" altLang="en-US" dirty="0">
                <a:hlinkClick r:id="rId2"/>
              </a:rPr>
              <a:t>https://icloud.cnu.edu.cn:443/link/7B1AC701FBCE6FB7F38604EA15A3844D</a:t>
            </a:r>
            <a:endParaRPr lang="en-US" altLang="zh-CN" dirty="0"/>
          </a:p>
          <a:p>
            <a:r>
              <a:rPr lang="en-US" altLang="zh-CN" b="1" dirty="0" err="1"/>
              <a:t>Jupyter</a:t>
            </a:r>
            <a:r>
              <a:rPr lang="en-US" altLang="zh-CN" b="1" dirty="0"/>
              <a:t> notebook</a:t>
            </a:r>
            <a:r>
              <a:rPr lang="zh-CN" altLang="en-US" b="1" dirty="0"/>
              <a:t>程序在线阅读地址：</a:t>
            </a:r>
            <a:endParaRPr lang="en-US" altLang="zh-CN" dirty="0"/>
          </a:p>
          <a:p>
            <a:r>
              <a:rPr lang="en-US" altLang="zh-CN" dirty="0">
                <a:hlinkClick r:id="rId3"/>
              </a:rPr>
              <a:t>https://nbviewer.jupyter.org/github/ranshiju/TN_tutorial/tree/master/</a:t>
            </a:r>
            <a:endParaRPr lang="en-US" altLang="zh-CN" dirty="0"/>
          </a:p>
          <a:p>
            <a:r>
              <a:rPr lang="en-US" altLang="zh-CN" b="1" dirty="0"/>
              <a:t>GitHub</a:t>
            </a:r>
            <a:r>
              <a:rPr lang="zh-CN" altLang="en-US" b="1" dirty="0"/>
              <a:t>代码下载地址：</a:t>
            </a:r>
            <a:endParaRPr lang="en-US" altLang="zh-CN" b="1" dirty="0"/>
          </a:p>
          <a:p>
            <a:r>
              <a:rPr lang="en-US" altLang="zh-CN" dirty="0">
                <a:hlinkClick r:id="rId4"/>
              </a:rPr>
              <a:t>https://github.com/ranshiju/TN_tutorial</a:t>
            </a:r>
            <a:br>
              <a:rPr lang="en-US" altLang="zh-CN" dirty="0"/>
            </a:br>
            <a:r>
              <a:rPr lang="zh-CN" altLang="en-US" b="1" dirty="0"/>
              <a:t>教学视频在线观看地址：</a:t>
            </a:r>
            <a:endParaRPr lang="en-US" altLang="zh-CN" b="1" dirty="0"/>
          </a:p>
          <a:p>
            <a:r>
              <a:rPr lang="en-US" altLang="zh-CN" dirty="0">
                <a:hlinkClick r:id="rId5"/>
              </a:rPr>
              <a:t>https://www.bilibili.com/video/BV17z411i7yM/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519069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ED014ED-129D-4F2D-96E8-0E3379E981B7}"/>
              </a:ext>
            </a:extLst>
          </p:cNvPr>
          <p:cNvSpPr txBox="1"/>
          <p:nvPr/>
        </p:nvSpPr>
        <p:spPr>
          <a:xfrm>
            <a:off x="827472" y="497156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推荐一篇多线性代数的参考文献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4A82C3-D69E-42C9-9176-0368A8F63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228" y="1172290"/>
            <a:ext cx="7720012" cy="54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6644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8A4A75-E231-47D5-ACEB-708BEAE6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46050"/>
            <a:ext cx="10515600" cy="1325563"/>
          </a:xfrm>
        </p:spPr>
        <p:txBody>
          <a:bodyPr/>
          <a:lstStyle/>
          <a:p>
            <a:r>
              <a:rPr lang="zh-CN" altLang="en-US" b="1" dirty="0"/>
              <a:t>重要内容总结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6E7989-C4D3-4E4C-AD06-8312CBFC1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5386387"/>
          </a:xfrm>
        </p:spPr>
        <p:txBody>
          <a:bodyPr>
            <a:normAutofit fontScale="92500"/>
          </a:bodyPr>
          <a:lstStyle/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b="1" dirty="0">
                <a:solidFill>
                  <a:schemeClr val="accent1"/>
                </a:solidFill>
              </a:rPr>
              <a:t>张量的基本定义</a:t>
            </a:r>
            <a:r>
              <a:rPr lang="zh-CN" altLang="en-US" sz="2400" dirty="0"/>
              <a:t>：是用指标标记的一堆数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b="1" dirty="0">
                <a:solidFill>
                  <a:schemeClr val="accent1"/>
                </a:solidFill>
              </a:rPr>
              <a:t>不同的标记方式由</a:t>
            </a:r>
            <a:r>
              <a:rPr lang="en-US" altLang="zh-CN" sz="2400" b="1" dirty="0">
                <a:solidFill>
                  <a:schemeClr val="accent1"/>
                </a:solidFill>
              </a:rPr>
              <a:t>reshape</a:t>
            </a:r>
            <a:r>
              <a:rPr lang="zh-CN" altLang="en-US" sz="2400" b="1" dirty="0">
                <a:solidFill>
                  <a:schemeClr val="accent1"/>
                </a:solidFill>
              </a:rPr>
              <a:t>、</a:t>
            </a:r>
            <a:r>
              <a:rPr lang="en-US" altLang="zh-CN" sz="2400" b="1" dirty="0">
                <a:solidFill>
                  <a:schemeClr val="accent1"/>
                </a:solidFill>
              </a:rPr>
              <a:t>transpose</a:t>
            </a:r>
            <a:r>
              <a:rPr lang="zh-CN" altLang="en-US" sz="2400" b="1" dirty="0">
                <a:solidFill>
                  <a:schemeClr val="accent1"/>
                </a:solidFill>
              </a:rPr>
              <a:t>等命令相互转换</a:t>
            </a:r>
            <a:r>
              <a:rPr lang="zh-CN" altLang="en-US" sz="2400" dirty="0"/>
              <a:t>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b="1" dirty="0">
                <a:solidFill>
                  <a:schemeClr val="accent1"/>
                </a:solidFill>
              </a:rPr>
              <a:t>张量的图形表示</a:t>
            </a:r>
            <a:r>
              <a:rPr lang="zh-CN" altLang="en-US" sz="2400" dirty="0"/>
              <a:t>：张量本身由节点（圆圈或方块等）表示，指标由连接节点的边表示；不同张量的共有指标由连接对应节点的边表示，默认进行求和；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b="1" dirty="0">
                <a:solidFill>
                  <a:srgbClr val="FF0000"/>
                </a:solidFill>
              </a:rPr>
              <a:t>本征值分解</a:t>
            </a:r>
            <a:r>
              <a:rPr lang="zh-CN" altLang="en-US" sz="2400" dirty="0"/>
              <a:t>的形式与性质；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b="1" dirty="0">
                <a:solidFill>
                  <a:srgbClr val="FF0000"/>
                </a:solidFill>
              </a:rPr>
              <a:t>最大本征问题对应的最优化问题</a:t>
            </a:r>
            <a:r>
              <a:rPr lang="zh-CN" altLang="en-US" sz="2400" dirty="0"/>
              <a:t>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dirty="0"/>
              <a:t>最大本征问题的</a:t>
            </a:r>
            <a:r>
              <a:rPr lang="zh-CN" altLang="en-US" sz="2400" b="1" dirty="0">
                <a:solidFill>
                  <a:srgbClr val="FF0000"/>
                </a:solidFill>
              </a:rPr>
              <a:t>幂级数求解法</a:t>
            </a:r>
            <a:r>
              <a:rPr lang="zh-CN" altLang="en-US" sz="2400" dirty="0"/>
              <a:t>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b="1" dirty="0">
                <a:solidFill>
                  <a:srgbClr val="FF0000"/>
                </a:solidFill>
              </a:rPr>
              <a:t>奇异值分解</a:t>
            </a:r>
            <a:r>
              <a:rPr lang="zh-CN" altLang="en-US" sz="2400" dirty="0"/>
              <a:t>的形式与性质，与矩阵</a:t>
            </a:r>
            <a:r>
              <a:rPr lang="zh-CN" altLang="en-US" sz="2400" b="1" dirty="0">
                <a:solidFill>
                  <a:srgbClr val="FF0000"/>
                </a:solidFill>
              </a:rPr>
              <a:t>秩</a:t>
            </a:r>
            <a:r>
              <a:rPr lang="zh-CN" altLang="en-US" sz="2400" dirty="0"/>
              <a:t>的定义；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dirty="0"/>
              <a:t>基于奇异值分解的</a:t>
            </a:r>
            <a:r>
              <a:rPr lang="zh-CN" altLang="en-US" sz="2400" b="1" dirty="0">
                <a:solidFill>
                  <a:srgbClr val="FF0000"/>
                </a:solidFill>
              </a:rPr>
              <a:t>矩阵低秩近似问题</a:t>
            </a:r>
            <a:r>
              <a:rPr lang="zh-CN" altLang="en-US" sz="2400" dirty="0"/>
              <a:t>，与</a:t>
            </a:r>
            <a:r>
              <a:rPr lang="zh-CN" altLang="en-US" sz="2400" b="1" dirty="0">
                <a:solidFill>
                  <a:srgbClr val="FF0000"/>
                </a:solidFill>
              </a:rPr>
              <a:t>裁剪误差</a:t>
            </a:r>
            <a:r>
              <a:rPr lang="zh-CN" altLang="en-US" sz="2400" dirty="0"/>
              <a:t>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dirty="0"/>
              <a:t>最大奇异值</a:t>
            </a:r>
            <a:r>
              <a:rPr lang="en-US" altLang="zh-CN" sz="2400" dirty="0"/>
              <a:t>/</a:t>
            </a:r>
            <a:r>
              <a:rPr lang="zh-CN" altLang="en-US" sz="2400" dirty="0"/>
              <a:t>向量的</a:t>
            </a:r>
            <a:r>
              <a:rPr lang="zh-CN" altLang="en-US" sz="2400" b="1" dirty="0"/>
              <a:t>迭代算法</a:t>
            </a:r>
            <a:r>
              <a:rPr lang="zh-CN" altLang="en-US" sz="2400" dirty="0"/>
              <a:t>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dirty="0"/>
              <a:t>张量的</a:t>
            </a:r>
            <a:r>
              <a:rPr lang="zh-CN" altLang="en-US" sz="2400" b="1" dirty="0">
                <a:solidFill>
                  <a:srgbClr val="FF0000"/>
                </a:solidFill>
              </a:rPr>
              <a:t>单秩分解</a:t>
            </a:r>
            <a:r>
              <a:rPr lang="zh-CN" altLang="en-US" sz="2400" dirty="0"/>
              <a:t>与</a:t>
            </a:r>
            <a:r>
              <a:rPr lang="zh-CN" altLang="en-US" sz="2400" b="1" dirty="0"/>
              <a:t>最优单秩近似问题</a:t>
            </a:r>
            <a:r>
              <a:rPr lang="zh-CN" altLang="en-US" sz="2400" dirty="0"/>
              <a:t>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b="1" dirty="0">
                <a:solidFill>
                  <a:srgbClr val="FF0000"/>
                </a:solidFill>
              </a:rPr>
              <a:t>高阶奇异值分解</a:t>
            </a:r>
            <a:r>
              <a:rPr lang="zh-CN" altLang="en-US" sz="2400" dirty="0"/>
              <a:t>与</a:t>
            </a:r>
            <a:r>
              <a:rPr lang="en-US" altLang="zh-CN" sz="2400" b="1" dirty="0"/>
              <a:t>Tucker</a:t>
            </a:r>
            <a:r>
              <a:rPr lang="zh-CN" altLang="en-US" sz="2400" b="1" dirty="0"/>
              <a:t>秩</a:t>
            </a:r>
            <a:r>
              <a:rPr lang="zh-CN" altLang="en-US" sz="2400" dirty="0"/>
              <a:t>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dirty="0"/>
              <a:t>高阶奇异值分解的</a:t>
            </a:r>
            <a:r>
              <a:rPr lang="en-US" altLang="zh-CN" sz="2400" b="1" dirty="0">
                <a:solidFill>
                  <a:srgbClr val="FF0000"/>
                </a:solidFill>
              </a:rPr>
              <a:t>HOSVD</a:t>
            </a:r>
            <a:r>
              <a:rPr lang="zh-CN" altLang="en-US" sz="2400" b="1" dirty="0">
                <a:solidFill>
                  <a:srgbClr val="FF0000"/>
                </a:solidFill>
              </a:rPr>
              <a:t>算法</a:t>
            </a:r>
            <a:r>
              <a:rPr lang="zh-CN" altLang="en-US" sz="2400" dirty="0"/>
              <a:t>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zh-CN" altLang="en-US" sz="2400" dirty="0"/>
              <a:t>张量的</a:t>
            </a:r>
            <a:r>
              <a:rPr lang="en-US" altLang="zh-CN" sz="2400" b="1" dirty="0"/>
              <a:t>Tucker</a:t>
            </a:r>
            <a:r>
              <a:rPr lang="zh-CN" altLang="en-US" sz="2400" b="1" dirty="0"/>
              <a:t>低秩近似</a:t>
            </a:r>
            <a:r>
              <a:rPr lang="zh-CN" altLang="en-US" sz="2400" dirty="0"/>
              <a:t>问题（</a:t>
            </a:r>
            <a:r>
              <a:rPr lang="en-US" altLang="zh-CN" sz="2400" dirty="0"/>
              <a:t>HOOI</a:t>
            </a:r>
            <a:r>
              <a:rPr lang="zh-CN" altLang="en-US" sz="2400" dirty="0"/>
              <a:t>）；</a:t>
            </a:r>
            <a:endParaRPr lang="en-US" altLang="zh-CN" sz="2400" dirty="0"/>
          </a:p>
          <a:p>
            <a:pPr marL="514350" indent="-51435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en-US" altLang="zh-CN" sz="2400" b="1" dirty="0"/>
              <a:t>CP</a:t>
            </a:r>
            <a:r>
              <a:rPr lang="zh-CN" altLang="en-US" sz="2400" b="1" dirty="0"/>
              <a:t>分解</a:t>
            </a:r>
            <a:r>
              <a:rPr lang="zh-CN" altLang="en-US" sz="2400" dirty="0"/>
              <a:t>与</a:t>
            </a:r>
            <a:r>
              <a:rPr lang="en-US" altLang="zh-CN" sz="2400" b="1" dirty="0"/>
              <a:t>CP</a:t>
            </a:r>
            <a:r>
              <a:rPr lang="zh-CN" altLang="en-US" sz="2400" b="1" dirty="0"/>
              <a:t>秩</a:t>
            </a:r>
            <a:endParaRPr lang="en-US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4070674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437052-9237-4A09-A9B4-C062A0E97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课程说明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A43A74-1479-41DD-A602-ED216278A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27037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b="1" dirty="0"/>
              <a:t>目标：</a:t>
            </a:r>
            <a:r>
              <a:rPr lang="zh-CN" altLang="en-US" dirty="0"/>
              <a:t>理解张量及张量网络基本思想；理解张量网络与物理学问题之间的联系；掌握编写张量网络算法程序基础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由于课时较短，不一定能够讲完所有内容。如果在课时内没有讲完，之后会抽时间继续在线上讲完全部内容，</a:t>
            </a:r>
            <a:r>
              <a:rPr lang="zh-CN" altLang="en-US" b="1" dirty="0"/>
              <a:t>但考核范围仅限于课时内讲完的部分</a:t>
            </a:r>
            <a:endParaRPr lang="en-US" altLang="zh-CN" b="1" dirty="0"/>
          </a:p>
          <a:p>
            <a:pPr>
              <a:lnSpc>
                <a:spcPct val="100000"/>
              </a:lnSpc>
            </a:pPr>
            <a:r>
              <a:rPr lang="zh-CN" altLang="en-US" dirty="0"/>
              <a:t>不会系统讲解</a:t>
            </a:r>
            <a:r>
              <a:rPr lang="en-US" altLang="zh-CN" dirty="0"/>
              <a:t>python</a:t>
            </a:r>
            <a:r>
              <a:rPr lang="zh-CN" altLang="en-US" dirty="0"/>
              <a:t>，强调</a:t>
            </a:r>
            <a:r>
              <a:rPr lang="zh-CN" altLang="en-US" b="1" dirty="0"/>
              <a:t>边用边学</a:t>
            </a:r>
            <a:endParaRPr lang="en-US" altLang="zh-CN" b="1" dirty="0"/>
          </a:p>
          <a:p>
            <a:pPr>
              <a:lnSpc>
                <a:spcPct val="100000"/>
              </a:lnSpc>
            </a:pPr>
            <a:r>
              <a:rPr lang="zh-CN" altLang="en-US" b="1" dirty="0"/>
              <a:t>受众：</a:t>
            </a:r>
            <a:r>
              <a:rPr lang="zh-CN" altLang="en-US" dirty="0"/>
              <a:t>物理专业的本科生与研究生；量子力学基础较薄弱的非物理专业人士；编程基础较薄弱但对相关领域感兴趣的人士。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10476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775D69-6D99-48EB-8E0C-403E72A7B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825"/>
            <a:ext cx="10515600" cy="1057275"/>
          </a:xfrm>
        </p:spPr>
        <p:txBody>
          <a:bodyPr/>
          <a:lstStyle/>
          <a:p>
            <a:r>
              <a:rPr lang="zh-CN" altLang="en-US" b="1" dirty="0"/>
              <a:t>目 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EA2984-6FC1-4EE2-8457-59DCC1A96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1100"/>
            <a:ext cx="5553075" cy="5505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0. </a:t>
            </a:r>
            <a:r>
              <a:rPr lang="zh-CN" altLang="en-US" dirty="0"/>
              <a:t>张量网络与多体物理简介</a:t>
            </a:r>
            <a:endParaRPr lang="en-US" altLang="zh-CN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zh-CN" altLang="en-US" dirty="0"/>
              <a:t>张量及</a:t>
            </a:r>
            <a:r>
              <a:rPr lang="en-US" altLang="zh-CN" dirty="0"/>
              <a:t>Python</a:t>
            </a:r>
            <a:r>
              <a:rPr lang="zh-CN" altLang="en-US" dirty="0"/>
              <a:t>基础</a:t>
            </a:r>
            <a:br>
              <a:rPr lang="en-US" altLang="zh-CN" dirty="0"/>
            </a:br>
            <a:r>
              <a:rPr lang="en-US" altLang="zh-CN" sz="2400" dirty="0"/>
              <a:t>1.1 </a:t>
            </a:r>
            <a:r>
              <a:rPr lang="zh-CN" altLang="en-US" sz="2400" dirty="0"/>
              <a:t>什么是张量</a:t>
            </a:r>
            <a:br>
              <a:rPr lang="en-US" altLang="zh-CN" sz="2400" dirty="0"/>
            </a:br>
            <a:r>
              <a:rPr lang="en-US" altLang="zh-CN" sz="2400" dirty="0"/>
              <a:t>1.2 </a:t>
            </a:r>
            <a:r>
              <a:rPr lang="zh-CN" altLang="en-US" sz="2400" dirty="0"/>
              <a:t>张量的图形表示</a:t>
            </a:r>
            <a:br>
              <a:rPr lang="en-US" altLang="zh-CN" sz="2400" dirty="0"/>
            </a:br>
            <a:r>
              <a:rPr lang="en-US" altLang="zh-CN" sz="2400" dirty="0"/>
              <a:t>1.3 </a:t>
            </a:r>
            <a:r>
              <a:rPr lang="zh-CN" altLang="en-US" sz="2400" dirty="0"/>
              <a:t>张量的基本操作</a:t>
            </a:r>
            <a:br>
              <a:rPr lang="en-US" altLang="zh-CN" sz="2400" dirty="0"/>
            </a:br>
            <a:r>
              <a:rPr lang="en-US" altLang="zh-CN" sz="2400" dirty="0"/>
              <a:t>1.4 </a:t>
            </a:r>
            <a:r>
              <a:rPr lang="zh-CN" altLang="en-US" sz="2400" dirty="0"/>
              <a:t>张量的基本运算</a:t>
            </a:r>
            <a:endParaRPr lang="en-US" altLang="zh-CN" sz="2400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zh-CN" altLang="en-US" dirty="0"/>
              <a:t>线性代数及多线性代数基础</a:t>
            </a:r>
            <a:br>
              <a:rPr lang="en-US" altLang="zh-CN" dirty="0"/>
            </a:br>
            <a:r>
              <a:rPr lang="en-US" altLang="zh-CN" sz="2400" dirty="0"/>
              <a:t>2.1 </a:t>
            </a:r>
            <a:r>
              <a:rPr lang="zh-CN" altLang="en-US" sz="2400" dirty="0"/>
              <a:t>本征值分解与最大本征值问题</a:t>
            </a:r>
            <a:br>
              <a:rPr lang="en-US" altLang="zh-CN" sz="2400" dirty="0"/>
            </a:br>
            <a:r>
              <a:rPr lang="en-US" altLang="zh-CN" sz="2400" dirty="0"/>
              <a:t>2.2 </a:t>
            </a:r>
            <a:r>
              <a:rPr lang="zh-CN" altLang="en-US" sz="2400" dirty="0"/>
              <a:t>奇异值分解与最优低秩近似问题</a:t>
            </a:r>
            <a:br>
              <a:rPr lang="en-US" altLang="zh-CN" sz="2400" dirty="0"/>
            </a:br>
            <a:r>
              <a:rPr lang="en-US" altLang="zh-CN" sz="2400" dirty="0"/>
              <a:t>2.3 </a:t>
            </a:r>
            <a:r>
              <a:rPr lang="zh-CN" altLang="en-US" sz="2400" dirty="0"/>
              <a:t>多线性代数中的张量单秩分解</a:t>
            </a:r>
            <a:br>
              <a:rPr lang="en-US" altLang="zh-CN" sz="2400" dirty="0"/>
            </a:br>
            <a:r>
              <a:rPr lang="en-US" altLang="zh-CN" sz="2400" dirty="0"/>
              <a:t>2.4 </a:t>
            </a:r>
            <a:r>
              <a:rPr lang="zh-CN" altLang="en-US" sz="2400" dirty="0"/>
              <a:t>高阶奇异值分解</a:t>
            </a:r>
            <a:br>
              <a:rPr lang="en-US" altLang="zh-CN" sz="2400" dirty="0"/>
            </a:br>
            <a:r>
              <a:rPr lang="en-US" altLang="zh-CN" sz="2400" dirty="0"/>
              <a:t>2.5 </a:t>
            </a:r>
            <a:r>
              <a:rPr lang="zh-CN" altLang="en-US" sz="2400" dirty="0"/>
              <a:t>扩展：张量的</a:t>
            </a:r>
            <a:r>
              <a:rPr lang="en-US" altLang="zh-CN" sz="2400" dirty="0"/>
              <a:t>CP</a:t>
            </a:r>
            <a:r>
              <a:rPr lang="zh-CN" altLang="en-US" sz="2400" dirty="0"/>
              <a:t>分解与</a:t>
            </a:r>
            <a:r>
              <a:rPr lang="en-US" altLang="zh-CN" sz="2400" dirty="0"/>
              <a:t>CP</a:t>
            </a:r>
            <a:r>
              <a:rPr lang="zh-CN" altLang="en-US" sz="2400" dirty="0"/>
              <a:t>秩</a:t>
            </a:r>
            <a:endParaRPr lang="en-US" altLang="zh-CN" dirty="0"/>
          </a:p>
          <a:p>
            <a:pPr marL="514350" indent="-514350">
              <a:buAutoNum type="arabicPeriod"/>
            </a:pPr>
            <a:r>
              <a:rPr lang="zh-CN" altLang="en-US" dirty="0"/>
              <a:t>格点模型基础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DFD8009B-4EFA-4521-8221-9A850239AD26}"/>
              </a:ext>
            </a:extLst>
          </p:cNvPr>
          <p:cNvSpPr txBox="1">
            <a:spLocks/>
          </p:cNvSpPr>
          <p:nvPr/>
        </p:nvSpPr>
        <p:spPr>
          <a:xfrm>
            <a:off x="6543675" y="665044"/>
            <a:ext cx="5286375" cy="585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400" dirty="0"/>
              <a:t>     3.1 </a:t>
            </a:r>
            <a:r>
              <a:rPr lang="zh-CN" altLang="en-US" sz="2400" dirty="0"/>
              <a:t>量子态与量子算符</a:t>
            </a:r>
            <a:br>
              <a:rPr lang="en-US" altLang="zh-CN" sz="2400" dirty="0"/>
            </a:br>
            <a:r>
              <a:rPr lang="en-US" altLang="zh-CN" sz="2400" dirty="0"/>
              <a:t>     3.2 </a:t>
            </a:r>
            <a:r>
              <a:rPr lang="zh-CN" altLang="en-US" sz="2400" dirty="0"/>
              <a:t>多体系统量子态与量子算符</a:t>
            </a:r>
            <a:br>
              <a:rPr lang="en-US" altLang="zh-CN" sz="2400" dirty="0"/>
            </a:br>
            <a:r>
              <a:rPr lang="en-US" altLang="zh-CN" sz="2400" dirty="0"/>
              <a:t>     3.3 </a:t>
            </a:r>
            <a:r>
              <a:rPr lang="zh-CN" altLang="en-US" sz="2400" dirty="0"/>
              <a:t>经典热力学基础</a:t>
            </a:r>
            <a:br>
              <a:rPr lang="en-US" altLang="zh-CN" sz="2400" dirty="0"/>
            </a:br>
            <a:r>
              <a:rPr lang="en-US" altLang="zh-CN" sz="2400" dirty="0"/>
              <a:t>     3.4 </a:t>
            </a:r>
            <a:r>
              <a:rPr lang="zh-CN" altLang="en-US" sz="2400" dirty="0"/>
              <a:t>量子格点模型</a:t>
            </a:r>
            <a:br>
              <a:rPr lang="en-US" altLang="zh-CN" sz="2400" dirty="0"/>
            </a:br>
            <a:r>
              <a:rPr lang="en-US" altLang="zh-CN" sz="2400" dirty="0"/>
              <a:t>     3.5 </a:t>
            </a:r>
            <a:r>
              <a:rPr lang="zh-CN" altLang="en-US" sz="2400" dirty="0"/>
              <a:t>海森堡模型的基态计算</a:t>
            </a:r>
            <a:endParaRPr lang="en-US" altLang="zh-CN" sz="2400" dirty="0"/>
          </a:p>
          <a:p>
            <a:pPr marL="514350" indent="-514350">
              <a:buAutoNum type="arabicPeriod" startAt="4"/>
            </a:pPr>
            <a:r>
              <a:rPr lang="zh-CN" altLang="en-US" dirty="0"/>
              <a:t>张量网络算法基础</a:t>
            </a:r>
            <a:br>
              <a:rPr lang="en-US" altLang="zh-CN" dirty="0"/>
            </a:br>
            <a:r>
              <a:rPr lang="en-US" altLang="zh-CN" sz="2400" dirty="0"/>
              <a:t>4.1 Tensor-train</a:t>
            </a:r>
            <a:r>
              <a:rPr lang="zh-CN" altLang="en-US" sz="2400" dirty="0"/>
              <a:t>分解</a:t>
            </a:r>
            <a:br>
              <a:rPr lang="en-US" altLang="zh-CN" sz="2400" dirty="0"/>
            </a:br>
            <a:r>
              <a:rPr lang="en-US" altLang="zh-CN" sz="2400" dirty="0"/>
              <a:t>4.2 </a:t>
            </a:r>
            <a:r>
              <a:rPr lang="zh-CN" altLang="en-US" sz="2400" dirty="0"/>
              <a:t>矩阵乘积态：定义</a:t>
            </a:r>
            <a:br>
              <a:rPr lang="en-US" altLang="zh-CN" sz="2400" dirty="0"/>
            </a:br>
            <a:r>
              <a:rPr lang="en-US" altLang="zh-CN" sz="2400" dirty="0"/>
              <a:t>4.3 </a:t>
            </a:r>
            <a:r>
              <a:rPr lang="zh-CN" altLang="en-US" sz="2400" dirty="0"/>
              <a:t>矩阵乘积态与量子纠缠</a:t>
            </a:r>
            <a:br>
              <a:rPr lang="en-US" altLang="zh-CN" sz="2400" dirty="0"/>
            </a:br>
            <a:r>
              <a:rPr lang="en-US" altLang="zh-CN" sz="2400" dirty="0"/>
              <a:t>4.4 </a:t>
            </a:r>
            <a:r>
              <a:rPr lang="zh-CN" altLang="en-US" sz="2400" dirty="0"/>
              <a:t>一维量子格点模型的</a:t>
            </a:r>
            <a:r>
              <a:rPr lang="en-US" altLang="zh-CN" sz="2400" dirty="0"/>
              <a:t>TEBD</a:t>
            </a:r>
            <a:r>
              <a:rPr lang="zh-CN" altLang="en-US" sz="2400" dirty="0"/>
              <a:t>算法</a:t>
            </a:r>
            <a:br>
              <a:rPr lang="en-US" altLang="zh-CN" sz="2400" dirty="0"/>
            </a:br>
            <a:r>
              <a:rPr lang="en-US" altLang="zh-CN" sz="2400" dirty="0"/>
              <a:t>4.5 </a:t>
            </a:r>
            <a:r>
              <a:rPr lang="zh-CN" altLang="en-US" sz="2400" dirty="0"/>
              <a:t>二维张量网络及相关物理问题</a:t>
            </a:r>
            <a:br>
              <a:rPr lang="en-US" altLang="zh-CN" sz="2400" dirty="0"/>
            </a:br>
            <a:r>
              <a:rPr lang="en-US" altLang="zh-CN" sz="2400" dirty="0"/>
              <a:t>4.6 </a:t>
            </a:r>
            <a:r>
              <a:rPr lang="zh-CN" altLang="en-US" sz="2400" dirty="0"/>
              <a:t>张量重整化群算法</a:t>
            </a:r>
            <a:br>
              <a:rPr lang="en-US" altLang="zh-CN" sz="2400" dirty="0"/>
            </a:br>
            <a:r>
              <a:rPr lang="en-US" altLang="zh-CN" sz="2400" dirty="0"/>
              <a:t>4.7 </a:t>
            </a:r>
            <a:r>
              <a:rPr lang="zh-CN" altLang="en-US" sz="2400" dirty="0"/>
              <a:t>张量网络的自洽方程组方法</a:t>
            </a:r>
            <a:br>
              <a:rPr lang="en-US" altLang="zh-CN" sz="2400" dirty="0"/>
            </a:br>
            <a:r>
              <a:rPr lang="en-US" altLang="zh-CN" sz="2400" dirty="0"/>
              <a:t>4.8 </a:t>
            </a:r>
            <a:r>
              <a:rPr lang="zh-CN" altLang="en-US" sz="2400" dirty="0"/>
              <a:t>张量网络在高维量子格点模型的应用简述</a:t>
            </a:r>
            <a:endParaRPr lang="en-US" altLang="zh-CN" sz="2400" dirty="0"/>
          </a:p>
          <a:p>
            <a:pPr marL="514350" indent="-514350">
              <a:buAutoNum type="arabicPeriod" startAt="4"/>
            </a:pPr>
            <a:r>
              <a:rPr lang="zh-CN" altLang="en-US" dirty="0"/>
              <a:t>总结与展望</a:t>
            </a:r>
            <a:endParaRPr lang="en-US" altLang="zh-CN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6BC03BA0-5E84-43CC-8CE0-FF8FAAC6AC36}"/>
              </a:ext>
            </a:extLst>
          </p:cNvPr>
          <p:cNvSpPr/>
          <p:nvPr/>
        </p:nvSpPr>
        <p:spPr>
          <a:xfrm>
            <a:off x="666750" y="1104900"/>
            <a:ext cx="5629276" cy="5143500"/>
          </a:xfrm>
          <a:prstGeom prst="roundRect">
            <a:avLst>
              <a:gd name="adj" fmla="val 663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45AAA6A1-CD07-4447-816D-D9AAF1735E8E}"/>
              </a:ext>
            </a:extLst>
          </p:cNvPr>
          <p:cNvSpPr/>
          <p:nvPr/>
        </p:nvSpPr>
        <p:spPr>
          <a:xfrm>
            <a:off x="6543676" y="579319"/>
            <a:ext cx="5391150" cy="1857375"/>
          </a:xfrm>
          <a:prstGeom prst="roundRect">
            <a:avLst>
              <a:gd name="adj" fmla="val 1103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5B74031-94CD-4300-9303-22EC18B3285F}"/>
              </a:ext>
            </a:extLst>
          </p:cNvPr>
          <p:cNvSpPr txBox="1"/>
          <p:nvPr/>
        </p:nvSpPr>
        <p:spPr>
          <a:xfrm>
            <a:off x="3486148" y="114598"/>
            <a:ext cx="29527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争取课内讲完这些部分，让大家具备自学剩余部分及阅读前沿文献的必要基础</a:t>
            </a:r>
          </a:p>
        </p:txBody>
      </p:sp>
    </p:spTree>
    <p:extLst>
      <p:ext uri="{BB962C8B-B14F-4D97-AF65-F5344CB8AC3E}">
        <p14:creationId xmlns:p14="http://schemas.microsoft.com/office/powerpoint/2010/main" val="42532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B77148-9DA3-4B2E-901B-1DE76F55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0. </a:t>
            </a:r>
            <a:r>
              <a:rPr lang="zh-CN" altLang="en-US" b="1" dirty="0"/>
              <a:t>张量网络与多体物理简介</a:t>
            </a:r>
            <a:endParaRPr lang="en-US" altLang="zh-CN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D54AFC-84F3-48D3-8C00-A5A307C23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431" y="1690688"/>
            <a:ext cx="9863138" cy="498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869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34C44505-E726-40CB-9409-BE8FE125D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844" y="1478736"/>
            <a:ext cx="6882664" cy="53244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9DE2A0-7E3F-4AA5-9027-3E1D04E6B508}"/>
              </a:ext>
            </a:extLst>
          </p:cNvPr>
          <p:cNvSpPr txBox="1"/>
          <p:nvPr/>
        </p:nvSpPr>
        <p:spPr>
          <a:xfrm>
            <a:off x="8957952" y="4768076"/>
            <a:ext cx="19767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i="1" dirty="0"/>
              <a:t>A beautiful slide from a talk of </a:t>
            </a:r>
            <a:r>
              <a:rPr lang="en-US" sz="1500" i="1" dirty="0" err="1"/>
              <a:t>Guifre</a:t>
            </a:r>
            <a:r>
              <a:rPr lang="en-US" sz="1500" i="1" dirty="0"/>
              <a:t> Vidal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F186102-1B09-4D97-B3A9-1E1A4098DF5E}"/>
              </a:ext>
            </a:extLst>
          </p:cNvPr>
          <p:cNvSpPr txBox="1"/>
          <p:nvPr/>
        </p:nvSpPr>
        <p:spPr>
          <a:xfrm>
            <a:off x="847725" y="423863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量子多体系统中出现的丰富物理现象</a:t>
            </a:r>
          </a:p>
        </p:txBody>
      </p:sp>
    </p:spTree>
    <p:extLst>
      <p:ext uri="{BB962C8B-B14F-4D97-AF65-F5344CB8AC3E}">
        <p14:creationId xmlns:p14="http://schemas.microsoft.com/office/powerpoint/2010/main" val="2672523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18C6894-5A1F-4855-981B-9D933A883E28}"/>
              </a:ext>
            </a:extLst>
          </p:cNvPr>
          <p:cNvSpPr txBox="1"/>
          <p:nvPr/>
        </p:nvSpPr>
        <p:spPr>
          <a:xfrm>
            <a:off x="757237" y="442913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求解量子多体问题难度极高，需要采用一定的近似</a:t>
            </a:r>
          </a:p>
        </p:txBody>
      </p:sp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AFD9E3C6-5827-4C61-A50E-15E188AC55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8600180"/>
              </p:ext>
            </p:extLst>
          </p:nvPr>
        </p:nvGraphicFramePr>
        <p:xfrm>
          <a:off x="1249361" y="1581150"/>
          <a:ext cx="9693275" cy="2371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96D894C3-58A5-49F2-B137-E4C816CDF664}"/>
              </a:ext>
            </a:extLst>
          </p:cNvPr>
          <p:cNvSpPr txBox="1"/>
          <p:nvPr/>
        </p:nvSpPr>
        <p:spPr>
          <a:xfrm>
            <a:off x="1495422" y="4419600"/>
            <a:ext cx="92011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优势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marL="457200" indent="-457200">
              <a:buFontTx/>
              <a:buChar char="-"/>
            </a:pPr>
            <a:r>
              <a:rPr lang="zh-CN" altLang="en-US" sz="2400" dirty="0"/>
              <a:t>可处理实际且较为复杂的系统，包括材料物理、量子化学等</a:t>
            </a:r>
            <a:endParaRPr lang="en-US" altLang="zh-CN" sz="2400" dirty="0"/>
          </a:p>
          <a:p>
            <a:r>
              <a:rPr lang="zh-CN" altLang="en-US" sz="2400" b="1" dirty="0"/>
              <a:t>劣势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marL="342900" indent="-342900">
              <a:buFontTx/>
              <a:buChar char="-"/>
            </a:pPr>
            <a:r>
              <a:rPr lang="zh-CN" altLang="en-US" sz="2400" dirty="0"/>
              <a:t>近似较大，忽略了多体相互作用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849001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8802676-D78D-419A-BDC5-BF8CC9DA5C3B}"/>
              </a:ext>
            </a:extLst>
          </p:cNvPr>
          <p:cNvSpPr txBox="1"/>
          <p:nvPr/>
        </p:nvSpPr>
        <p:spPr>
          <a:xfrm>
            <a:off x="757237" y="247925"/>
            <a:ext cx="10677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另一种倾向于考虑关联效应的近似思路：量子格点模型</a:t>
            </a:r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4F9EBD19-AA7F-4A81-82E5-8884F03488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4952865"/>
              </p:ext>
            </p:extLst>
          </p:nvPr>
        </p:nvGraphicFramePr>
        <p:xfrm>
          <a:off x="1249361" y="1100412"/>
          <a:ext cx="9693275" cy="2371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BDBB8FD7-8540-4223-90D1-DD79D7652240}"/>
              </a:ext>
            </a:extLst>
          </p:cNvPr>
          <p:cNvSpPr txBox="1"/>
          <p:nvPr/>
        </p:nvSpPr>
        <p:spPr>
          <a:xfrm>
            <a:off x="1249361" y="3572430"/>
            <a:ext cx="100421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优势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marL="457200" indent="-457200">
              <a:buFontTx/>
              <a:buChar char="-"/>
            </a:pPr>
            <a:r>
              <a:rPr lang="zh-CN" altLang="en-US" sz="2400" dirty="0"/>
              <a:t>考虑相互作用及强关联效应</a:t>
            </a:r>
            <a:endParaRPr lang="en-US" altLang="zh-CN" sz="2400" dirty="0"/>
          </a:p>
          <a:p>
            <a:r>
              <a:rPr lang="zh-CN" altLang="en-US" sz="2400" b="1" dirty="0"/>
              <a:t>劣势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marL="342900" indent="-342900">
              <a:buFontTx/>
              <a:buChar char="-"/>
            </a:pPr>
            <a:r>
              <a:rPr lang="zh-CN" altLang="en-US" sz="2400" dirty="0"/>
              <a:t> 对可描述的实际材料要求严格，多用于理论模型研究，目前实际应用范围较窄</a:t>
            </a: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C0DA42A-7704-4FFF-A941-38F067FCB47E}"/>
              </a:ext>
            </a:extLst>
          </p:cNvPr>
          <p:cNvSpPr txBox="1"/>
          <p:nvPr/>
        </p:nvSpPr>
        <p:spPr>
          <a:xfrm>
            <a:off x="1089677" y="5582771"/>
            <a:ext cx="10201838" cy="1200329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400" b="1" dirty="0"/>
              <a:t>目前的前沿问题之一</a:t>
            </a:r>
            <a:r>
              <a:rPr lang="zh-CN" altLang="en-US" sz="2400" dirty="0"/>
              <a:t>：结合第一性原理计算方法与格点模型计算方法二者的优势，发现、解释强关联效应下的新奇物态，而</a:t>
            </a:r>
            <a:r>
              <a:rPr lang="zh-CN" altLang="en-US" sz="2400" b="1" dirty="0">
                <a:solidFill>
                  <a:srgbClr val="FF0000"/>
                </a:solidFill>
              </a:rPr>
              <a:t>张量网络</a:t>
            </a:r>
            <a:r>
              <a:rPr lang="zh-CN" altLang="en-US" sz="2400" dirty="0"/>
              <a:t>是目前最为强大的理论、数值工具之一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31199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6339</TotalTime>
  <Words>3708</Words>
  <Application>Microsoft Office PowerPoint</Application>
  <PresentationFormat>宽屏</PresentationFormat>
  <Paragraphs>340</Paragraphs>
  <Slides>31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9" baseType="lpstr">
      <vt:lpstr>Yu Gothic UI Semilight</vt:lpstr>
      <vt:lpstr>等线</vt:lpstr>
      <vt:lpstr>等线 Light</vt:lpstr>
      <vt:lpstr>黑体</vt:lpstr>
      <vt:lpstr>Arial</vt:lpstr>
      <vt:lpstr>Cambria Math</vt:lpstr>
      <vt:lpstr>Times New Roman</vt:lpstr>
      <vt:lpstr>Office 主题​​</vt:lpstr>
      <vt:lpstr>张量网络算法基础（一）</vt:lpstr>
      <vt:lpstr>提 纲</vt:lpstr>
      <vt:lpstr>课前准备</vt:lpstr>
      <vt:lpstr>课程说明</vt:lpstr>
      <vt:lpstr>目 录</vt:lpstr>
      <vt:lpstr>0. 张量网络与多体物理简介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张量及Python基础</vt:lpstr>
      <vt:lpstr>PowerPoint 演示文稿</vt:lpstr>
      <vt:lpstr>PowerPoint 演示文稿</vt:lpstr>
      <vt:lpstr>1.4 张量的基本运算</vt:lpstr>
      <vt:lpstr>2. 线性代数及多线性代数基础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重要内容总结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第一性原理计算（二） - 张量网络算法基础</dc:title>
  <dc:creator>ShiJu Ran</dc:creator>
  <cp:lastModifiedBy>张 强</cp:lastModifiedBy>
  <cp:revision>1017</cp:revision>
  <dcterms:created xsi:type="dcterms:W3CDTF">2020-05-18T05:38:23Z</dcterms:created>
  <dcterms:modified xsi:type="dcterms:W3CDTF">2020-08-01T02:54:40Z</dcterms:modified>
</cp:coreProperties>
</file>